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sldIdLst>
    <p:sldId id="256" r:id="rId2"/>
    <p:sldId id="296"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33" r:id="rId39"/>
    <p:sldId id="334" r:id="rId40"/>
    <p:sldId id="335" r:id="rId41"/>
    <p:sldId id="336" r:id="rId42"/>
    <p:sldId id="337" r:id="rId43"/>
    <p:sldId id="338" r:id="rId44"/>
    <p:sldId id="33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86" autoAdjust="0"/>
  </p:normalViewPr>
  <p:slideViewPr>
    <p:cSldViewPr snapToGrid="0">
      <p:cViewPr varScale="1">
        <p:scale>
          <a:sx n="67" d="100"/>
          <a:sy n="67" d="100"/>
        </p:scale>
        <p:origin x="566"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36A84-2B51-4189-A639-CCD088BE1612}" type="datetimeFigureOut">
              <a:rPr lang="en-US" smtClean="0"/>
              <a:t>7/31/2024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35E744-1EAC-4ABA-9C1F-B8AB049001FD}" type="slidenum">
              <a:rPr lang="en-US" smtClean="0"/>
              <a:t>‹#›</a:t>
            </a:fld>
            <a:endParaRPr lang="en-US"/>
          </a:p>
        </p:txBody>
      </p:sp>
    </p:spTree>
    <p:extLst>
      <p:ext uri="{BB962C8B-B14F-4D97-AF65-F5344CB8AC3E}">
        <p14:creationId xmlns:p14="http://schemas.microsoft.com/office/powerpoint/2010/main" val="109857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https://people.stfx.ca/jdelamer/courses/csci-531/index.html</a:t>
            </a:r>
            <a:endParaRPr lang="zh-CN" altLang="en-US" dirty="0"/>
          </a:p>
        </p:txBody>
      </p:sp>
      <p:sp>
        <p:nvSpPr>
          <p:cNvPr id="4" name="灯片编号占位符 3"/>
          <p:cNvSpPr>
            <a:spLocks noGrp="1"/>
          </p:cNvSpPr>
          <p:nvPr>
            <p:ph type="sldNum" sz="quarter" idx="5"/>
          </p:nvPr>
        </p:nvSpPr>
        <p:spPr/>
        <p:txBody>
          <a:bodyPr/>
          <a:lstStyle/>
          <a:p>
            <a:fld id="{BE35E744-1EAC-4ABA-9C1F-B8AB049001FD}" type="slidenum">
              <a:rPr lang="en-US" smtClean="0"/>
              <a:t>1</a:t>
            </a:fld>
            <a:endParaRPr lang="en-US"/>
          </a:p>
        </p:txBody>
      </p:sp>
    </p:spTree>
    <p:extLst>
      <p:ext uri="{BB962C8B-B14F-4D97-AF65-F5344CB8AC3E}">
        <p14:creationId xmlns:p14="http://schemas.microsoft.com/office/powerpoint/2010/main" val="2674349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probability of each possible value for </a:t>
            </a:r>
            <a:r>
              <a:rPr lang="en-US" altLang="zh-CN" sz="1200" i="1" kern="1200" dirty="0">
                <a:solidFill>
                  <a:schemeClr val="tx1"/>
                </a:solidFill>
                <a:effectLst/>
                <a:latin typeface="+mn-lt"/>
                <a:ea typeface="+mn-ea"/>
                <a:cs typeface="+mn-cs"/>
              </a:rPr>
              <a:t>St </a:t>
            </a:r>
            <a:r>
              <a:rPr lang="en-US" altLang="zh-CN" sz="1200" kern="1200" dirty="0">
                <a:solidFill>
                  <a:schemeClr val="tx1"/>
                </a:solidFill>
                <a:effectLst/>
                <a:latin typeface="+mn-lt"/>
                <a:ea typeface="+mn-ea"/>
                <a:cs typeface="+mn-cs"/>
              </a:rPr>
              <a:t>and </a:t>
            </a:r>
            <a:r>
              <a:rPr lang="en-US" altLang="zh-CN" sz="1200" i="1" kern="1200" dirty="0">
                <a:solidFill>
                  <a:schemeClr val="tx1"/>
                </a:solidFill>
                <a:effectLst/>
                <a:latin typeface="+mn-lt"/>
                <a:ea typeface="+mn-ea"/>
                <a:cs typeface="+mn-cs"/>
              </a:rPr>
              <a:t>Rt  </a:t>
            </a:r>
            <a:r>
              <a:rPr lang="en-US" altLang="zh-CN" sz="1200" kern="1200" dirty="0">
                <a:solidFill>
                  <a:schemeClr val="tx1"/>
                </a:solidFill>
                <a:effectLst/>
                <a:latin typeface="+mn-lt"/>
                <a:ea typeface="+mn-ea"/>
                <a:cs typeface="+mn-cs"/>
              </a:rPr>
              <a:t>depends on the immediately preceding state and action, </a:t>
            </a:r>
            <a:r>
              <a:rPr lang="en-US" altLang="zh-CN" sz="1200" i="1" kern="1200" dirty="0">
                <a:solidFill>
                  <a:schemeClr val="tx1"/>
                </a:solidFill>
                <a:effectLst/>
                <a:latin typeface="+mn-lt"/>
                <a:ea typeface="+mn-ea"/>
                <a:cs typeface="+mn-cs"/>
              </a:rPr>
              <a:t>St−</a:t>
            </a:r>
            <a:r>
              <a:rPr lang="en-US" altLang="zh-CN" sz="1200" kern="1200" dirty="0">
                <a:solidFill>
                  <a:schemeClr val="tx1"/>
                </a:solidFill>
                <a:effectLst/>
                <a:latin typeface="+mn-lt"/>
                <a:ea typeface="+mn-ea"/>
                <a:cs typeface="+mn-cs"/>
              </a:rPr>
              <a:t>1 and </a:t>
            </a:r>
            <a:r>
              <a:rPr lang="en-US" altLang="zh-CN" sz="1200" i="1" kern="1200" dirty="0">
                <a:solidFill>
                  <a:schemeClr val="tx1"/>
                </a:solidFill>
                <a:effectLst/>
                <a:latin typeface="+mn-lt"/>
                <a:ea typeface="+mn-ea"/>
                <a:cs typeface="+mn-cs"/>
              </a:rPr>
              <a:t>At−</a:t>
            </a:r>
            <a:r>
              <a:rPr lang="en-US" altLang="zh-CN" sz="1200" kern="1200" dirty="0">
                <a:solidFill>
                  <a:schemeClr val="tx1"/>
                </a:solidFill>
                <a:effectLst/>
                <a:latin typeface="+mn-lt"/>
                <a:ea typeface="+mn-ea"/>
                <a:cs typeface="+mn-cs"/>
              </a:rPr>
              <a:t>1, and, given them, not at all on earlier states and actions. This is best viewed as a restriction not on the decision process, but on the </a:t>
            </a:r>
            <a:r>
              <a:rPr lang="en-US" altLang="zh-CN" sz="1200" i="1" kern="1200" dirty="0">
                <a:solidFill>
                  <a:schemeClr val="tx1"/>
                </a:solidFill>
                <a:effectLst/>
                <a:latin typeface="+mn-lt"/>
                <a:ea typeface="+mn-ea"/>
                <a:cs typeface="+mn-cs"/>
              </a:rPr>
              <a:t>state</a:t>
            </a:r>
            <a:r>
              <a:rPr lang="en-US" altLang="zh-CN" sz="1200" kern="1200" dirty="0">
                <a:solidFill>
                  <a:schemeClr val="tx1"/>
                </a:solidFill>
                <a:effectLst/>
                <a:latin typeface="+mn-lt"/>
                <a:ea typeface="+mn-ea"/>
                <a:cs typeface="+mn-cs"/>
              </a:rPr>
              <a:t>. The state must include information about all aspects of the past agent–environment interaction that make a difference for the future. If it does, then the state is said to have the </a:t>
            </a:r>
            <a:r>
              <a:rPr lang="en-US" altLang="zh-CN" sz="1200" i="1" kern="1200" dirty="0">
                <a:solidFill>
                  <a:schemeClr val="tx1"/>
                </a:solidFill>
                <a:effectLst/>
                <a:latin typeface="+mn-lt"/>
                <a:ea typeface="+mn-ea"/>
                <a:cs typeface="+mn-cs"/>
              </a:rPr>
              <a:t>Markov property</a:t>
            </a:r>
            <a:r>
              <a:rPr lang="en-US"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BE35E744-1EAC-4ABA-9C1F-B8AB049001FD}" type="slidenum">
              <a:rPr lang="en-US" smtClean="0"/>
              <a:t>30</a:t>
            </a:fld>
            <a:endParaRPr lang="en-US"/>
          </a:p>
        </p:txBody>
      </p:sp>
    </p:spTree>
    <p:extLst>
      <p:ext uri="{BB962C8B-B14F-4D97-AF65-F5344CB8AC3E}">
        <p14:creationId xmlns:p14="http://schemas.microsoft.com/office/powerpoint/2010/main" val="385751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general rule we follow is that anything that cannot be changed arbitrarily by the agent is considered to be outside of it and thus part of its environment. The agent–environment boundary represents the limit of the agent’s </a:t>
            </a:r>
            <a:r>
              <a:rPr lang="en-US" altLang="zh-CN" sz="1200" i="1" kern="1200" dirty="0">
                <a:solidFill>
                  <a:schemeClr val="tx1"/>
                </a:solidFill>
                <a:effectLst/>
                <a:latin typeface="+mn-lt"/>
                <a:ea typeface="+mn-ea"/>
                <a:cs typeface="+mn-cs"/>
              </a:rPr>
              <a:t>absolute control</a:t>
            </a:r>
            <a:r>
              <a:rPr lang="en-US" altLang="zh-CN" sz="1200" kern="1200" dirty="0">
                <a:solidFill>
                  <a:schemeClr val="tx1"/>
                </a:solidFill>
                <a:effectLst/>
                <a:latin typeface="+mn-lt"/>
                <a:ea typeface="+mn-ea"/>
                <a:cs typeface="+mn-cs"/>
              </a:rPr>
              <a:t>, not of its knowledge.</a:t>
            </a:r>
          </a:p>
          <a:p>
            <a:r>
              <a:rPr lang="en-US" altLang="zh-CN" sz="1200" kern="1200" dirty="0">
                <a:solidFill>
                  <a:schemeClr val="tx1"/>
                </a:solidFill>
                <a:effectLst/>
                <a:latin typeface="+mn-lt"/>
                <a:ea typeface="+mn-ea"/>
                <a:cs typeface="+mn-cs"/>
              </a:rPr>
              <a:t>The MDP framework is a considerable abstraction of the problem of goal-directed learning from interaction. Any problem of learning goal-directed behavior can be reduced to three signals passing back and forth between an agent and its environment: one signal to represent the choices made by the agent (the actions), one signal to represent the basis on which the choices are made (the states), and one signal to define the agent’s goal (the rewards). </a:t>
            </a:r>
            <a:endParaRPr lang="zh-CN" altLang="en-US" dirty="0"/>
          </a:p>
        </p:txBody>
      </p:sp>
      <p:sp>
        <p:nvSpPr>
          <p:cNvPr id="4" name="灯片编号占位符 3"/>
          <p:cNvSpPr>
            <a:spLocks noGrp="1"/>
          </p:cNvSpPr>
          <p:nvPr>
            <p:ph type="sldNum" sz="quarter" idx="5"/>
          </p:nvPr>
        </p:nvSpPr>
        <p:spPr/>
        <p:txBody>
          <a:bodyPr/>
          <a:lstStyle/>
          <a:p>
            <a:fld id="{BE35E744-1EAC-4ABA-9C1F-B8AB049001FD}" type="slidenum">
              <a:rPr lang="en-US" smtClean="0"/>
              <a:t>31</a:t>
            </a:fld>
            <a:endParaRPr lang="en-US"/>
          </a:p>
        </p:txBody>
      </p:sp>
    </p:spTree>
    <p:extLst>
      <p:ext uri="{BB962C8B-B14F-4D97-AF65-F5344CB8AC3E}">
        <p14:creationId xmlns:p14="http://schemas.microsoft.com/office/powerpoint/2010/main" val="4084889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This is why you can find RL in different fields:</a:t>
            </a:r>
          </a:p>
          <a:p>
            <a:r>
              <a:rPr lang="en-US" altLang="zh-CN" dirty="0">
                <a:effectLst/>
              </a:rPr>
              <a:t>Robotics</a:t>
            </a:r>
          </a:p>
          <a:p>
            <a:r>
              <a:rPr lang="en-US" altLang="zh-CN" dirty="0">
                <a:effectLst/>
              </a:rPr>
              <a:t>Economics</a:t>
            </a:r>
          </a:p>
          <a:p>
            <a:r>
              <a:rPr lang="en-US" altLang="zh-CN" dirty="0">
                <a:effectLst/>
              </a:rPr>
              <a:t>NLP</a:t>
            </a:r>
          </a:p>
          <a:p>
            <a:r>
              <a:rPr lang="en-US" altLang="zh-CN" dirty="0">
                <a:effectLst/>
              </a:rPr>
              <a:t>IoT</a:t>
            </a:r>
          </a:p>
          <a:p>
            <a:endParaRPr lang="zh-CN" altLang="en-US" dirty="0"/>
          </a:p>
        </p:txBody>
      </p:sp>
      <p:sp>
        <p:nvSpPr>
          <p:cNvPr id="4" name="灯片编号占位符 3"/>
          <p:cNvSpPr>
            <a:spLocks noGrp="1"/>
          </p:cNvSpPr>
          <p:nvPr>
            <p:ph type="sldNum" sz="quarter" idx="5"/>
          </p:nvPr>
        </p:nvSpPr>
        <p:spPr/>
        <p:txBody>
          <a:bodyPr/>
          <a:lstStyle/>
          <a:p>
            <a:fld id="{BE35E744-1EAC-4ABA-9C1F-B8AB049001FD}" type="slidenum">
              <a:rPr lang="en-US" smtClean="0"/>
              <a:t>33</a:t>
            </a:fld>
            <a:endParaRPr lang="en-US"/>
          </a:p>
        </p:txBody>
      </p:sp>
    </p:spTree>
    <p:extLst>
      <p:ext uri="{BB962C8B-B14F-4D97-AF65-F5344CB8AC3E}">
        <p14:creationId xmlns:p14="http://schemas.microsoft.com/office/powerpoint/2010/main" val="1326925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previous topic, we introduced formally Markov Decision Processes.</a:t>
            </a:r>
          </a:p>
          <a:p>
            <a:r>
              <a:rPr lang="en-US" altLang="zh-CN" dirty="0"/>
              <a:t>The objectives of MDP is to maximize the cumulative reward.</a:t>
            </a:r>
          </a:p>
          <a:p>
            <a:r>
              <a:rPr lang="en-US" altLang="zh-CN" dirty="0"/>
              <a:t>We will see how it can be done and how it is linked to the action selection.</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BE35E744-1EAC-4ABA-9C1F-B8AB049001FD}" type="slidenum">
              <a:rPr lang="en-US" smtClean="0"/>
              <a:t>38</a:t>
            </a:fld>
            <a:endParaRPr lang="en-US"/>
          </a:p>
        </p:txBody>
      </p:sp>
    </p:spTree>
    <p:extLst>
      <p:ext uri="{BB962C8B-B14F-4D97-AF65-F5344CB8AC3E}">
        <p14:creationId xmlns:p14="http://schemas.microsoft.com/office/powerpoint/2010/main" val="42876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problem has also been studied in the fields of computer science, operations research, probability theory, and economics, and is well suited for exploring with the tools of reinforcement learning. </a:t>
            </a:r>
          </a:p>
          <a:p>
            <a:r>
              <a:rPr lang="en-US" altLang="zh-CN" sz="1200" b="0" i="0" kern="1200" dirty="0">
                <a:solidFill>
                  <a:schemeClr val="tx1"/>
                </a:solidFill>
                <a:effectLst/>
                <a:latin typeface="+mn-lt"/>
                <a:ea typeface="+mn-ea"/>
                <a:cs typeface="+mn-cs"/>
              </a:rPr>
              <a:t>In its basic form, the problem considers a gambler standing in front of a row of K slot machines (also known as one-armed bandits) and trying to conceive a strategy for which machine to play, for how many times, and when to switch machines in order to increase the chances of making a profit. What makes this premise interesting is that each of the bandits dispenses rewards according to a probability distribution, which is specific to the bandit and is initially unknown to the gambler. The optimal strategy, therefore, would involve striking a balance between learning more about the individual probability distributions (exploration) and </a:t>
            </a:r>
            <a:r>
              <a:rPr lang="en-US" altLang="zh-CN" sz="1200" b="0" i="0" kern="1200" dirty="0" err="1">
                <a:solidFill>
                  <a:schemeClr val="tx1"/>
                </a:solidFill>
                <a:effectLst/>
                <a:latin typeface="+mn-lt"/>
                <a:ea typeface="+mn-ea"/>
                <a:cs typeface="+mn-cs"/>
              </a:rPr>
              <a:t>maximising</a:t>
            </a:r>
            <a:r>
              <a:rPr lang="en-US" altLang="zh-CN" sz="1200" b="0" i="0" kern="1200" dirty="0">
                <a:solidFill>
                  <a:schemeClr val="tx1"/>
                </a:solidFill>
                <a:effectLst/>
                <a:latin typeface="+mn-lt"/>
                <a:ea typeface="+mn-ea"/>
                <a:cs typeface="+mn-cs"/>
              </a:rPr>
              <a:t> the profits based on the information acquired so far (exploitation).</a:t>
            </a:r>
            <a:br>
              <a:rPr lang="en-US" altLang="zh-CN" dirty="0"/>
            </a:br>
            <a:r>
              <a:rPr lang="en-US" altLang="zh-CN" dirty="0"/>
              <a:t>https://domino.ai/blog/k-armed-bandit-problem</a:t>
            </a:r>
          </a:p>
          <a:p>
            <a:r>
              <a:rPr lang="en-US" altLang="zh-CN" dirty="0"/>
              <a:t>https://people.stfx.ca/jdelamer/courses/csci-531/topics/intro/intro.html</a:t>
            </a:r>
            <a:endParaRPr lang="zh-CN" altLang="en-US" dirty="0"/>
          </a:p>
        </p:txBody>
      </p:sp>
      <p:sp>
        <p:nvSpPr>
          <p:cNvPr id="4" name="灯片编号占位符 3"/>
          <p:cNvSpPr>
            <a:spLocks noGrp="1"/>
          </p:cNvSpPr>
          <p:nvPr>
            <p:ph type="sldNum" sz="quarter" idx="5"/>
          </p:nvPr>
        </p:nvSpPr>
        <p:spPr/>
        <p:txBody>
          <a:bodyPr/>
          <a:lstStyle/>
          <a:p>
            <a:fld id="{BE35E744-1EAC-4ABA-9C1F-B8AB049001FD}" type="slidenum">
              <a:rPr lang="en-US" smtClean="0"/>
              <a:t>2</a:t>
            </a:fld>
            <a:endParaRPr lang="en-US"/>
          </a:p>
        </p:txBody>
      </p:sp>
    </p:spTree>
    <p:extLst>
      <p:ext uri="{BB962C8B-B14F-4D97-AF65-F5344CB8AC3E}">
        <p14:creationId xmlns:p14="http://schemas.microsoft.com/office/powerpoint/2010/main" val="922582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35E744-1EAC-4ABA-9C1F-B8AB049001FD}" type="slidenum">
              <a:rPr lang="en-US" smtClean="0"/>
              <a:t>3</a:t>
            </a:fld>
            <a:endParaRPr lang="en-US"/>
          </a:p>
        </p:txBody>
      </p:sp>
    </p:spTree>
    <p:extLst>
      <p:ext uri="{BB962C8B-B14F-4D97-AF65-F5344CB8AC3E}">
        <p14:creationId xmlns:p14="http://schemas.microsoft.com/office/powerpoint/2010/main" val="3133320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探索和利用这两者是矛盾的，因为尝试次数有限，加强一方则会自然削弱另一方，这就是强化学习面临的探索利用窘境。显然，欲累计奖励最大，则必须在探索与利用直接达成较好的折中。</a:t>
            </a:r>
          </a:p>
        </p:txBody>
      </p:sp>
      <p:sp>
        <p:nvSpPr>
          <p:cNvPr id="4" name="灯片编号占位符 3"/>
          <p:cNvSpPr>
            <a:spLocks noGrp="1"/>
          </p:cNvSpPr>
          <p:nvPr>
            <p:ph type="sldNum" sz="quarter" idx="5"/>
          </p:nvPr>
        </p:nvSpPr>
        <p:spPr/>
        <p:txBody>
          <a:bodyPr/>
          <a:lstStyle/>
          <a:p>
            <a:fld id="{BE35E744-1EAC-4ABA-9C1F-B8AB049001FD}" type="slidenum">
              <a:rPr lang="en-US" smtClean="0"/>
              <a:t>5</a:t>
            </a:fld>
            <a:endParaRPr lang="en-US"/>
          </a:p>
        </p:txBody>
      </p:sp>
    </p:spTree>
    <p:extLst>
      <p:ext uri="{BB962C8B-B14F-4D97-AF65-F5344CB8AC3E}">
        <p14:creationId xmlns:p14="http://schemas.microsoft.com/office/powerpoint/2010/main" val="1547778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r>
                      <a:rPr lang="en-US" altLang="zh-CN" b="0" i="1" smtClean="0">
                        <a:latin typeface="Cambria Math" panose="02040503050406030204" pitchFamily="18" charset="0"/>
                      </a:rPr>
                      <m:t>𝜖</m:t>
                    </m:r>
                  </m:oMath>
                </a14:m>
                <a:r>
                  <a:rPr lang="zh-CN" altLang="en-US" dirty="0"/>
                  <a:t>贪心算法基于一个概率来对探索和利用进行折中：每次尝试时，以</a:t>
                </a:r>
                <a14:m>
                  <m:oMath xmlns:m="http://schemas.openxmlformats.org/officeDocument/2006/math">
                    <m:r>
                      <a:rPr lang="en-US" altLang="zh-CN" b="0" i="1" smtClean="0">
                        <a:latin typeface="Cambria Math" panose="02040503050406030204" pitchFamily="18" charset="0"/>
                      </a:rPr>
                      <m:t>𝜖</m:t>
                    </m:r>
                  </m:oMath>
                </a14:m>
                <a:r>
                  <a:rPr lang="zh-CN" altLang="en-US" dirty="0"/>
                  <a:t>的概率进行探索，即以均匀概率随机选取一个摇臂；以</a:t>
                </a:r>
                <a14:m>
                  <m:oMath xmlns:m="http://schemas.openxmlformats.org/officeDocument/2006/math">
                    <m:r>
                      <a:rPr lang="en-US" altLang="zh-CN" b="0" i="0" smtClean="0">
                        <a:latin typeface="Cambria Math" panose="02040503050406030204" pitchFamily="18" charset="0"/>
                      </a:rPr>
                      <m:t>1−</m:t>
                    </m:r>
                    <m:r>
                      <a:rPr lang="en-US" altLang="zh-CN" b="0" i="1" smtClean="0">
                        <a:latin typeface="Cambria Math" panose="02040503050406030204" pitchFamily="18" charset="0"/>
                      </a:rPr>
                      <m:t>𝜖</m:t>
                    </m:r>
                  </m:oMath>
                </a14:m>
                <a:r>
                  <a:rPr lang="zh-CN" altLang="en-US" dirty="0"/>
                  <a:t>的概率进行利用，即选择当前平均奖励最高的摇臂（若有多个，则随机选取一个）</a:t>
                </a:r>
              </a:p>
            </p:txBody>
          </p:sp>
        </mc:Choice>
        <mc:Fallback xmlns="">
          <p:sp>
            <p:nvSpPr>
              <p:cNvPr id="3" name="备注占位符 2"/>
              <p:cNvSpPr>
                <a:spLocks noGrp="1"/>
              </p:cNvSpPr>
              <p:nvPr>
                <p:ph type="body" idx="1"/>
              </p:nvPr>
            </p:nvSpPr>
            <p:spPr/>
            <p:txBody>
              <a:bodyPr/>
              <a:lstStyle/>
              <a:p>
                <a:pPr/>
                <a:r>
                  <a:rPr lang="en-US" altLang="zh-CN" b="0" i="0">
                    <a:latin typeface="Cambria Math" panose="02040503050406030204" pitchFamily="18" charset="0"/>
                  </a:rPr>
                  <a:t>𝜖</a:t>
                </a:r>
                <a:r>
                  <a:rPr lang="zh-CN" altLang="en-US" dirty="0"/>
                  <a:t>贪心算法基于一个概率来对探索和利用进行折中：每次尝试时，以</a:t>
                </a:r>
                <a:r>
                  <a:rPr lang="en-US" altLang="zh-CN" b="0" i="0">
                    <a:latin typeface="Cambria Math" panose="02040503050406030204" pitchFamily="18" charset="0"/>
                  </a:rPr>
                  <a:t>𝜖</a:t>
                </a:r>
                <a:r>
                  <a:rPr lang="zh-CN" altLang="en-US" dirty="0"/>
                  <a:t>的概率进行探索，即以均匀概率随机选取一个摇臂；以</a:t>
                </a:r>
                <a:r>
                  <a:rPr lang="en-US" altLang="zh-CN" b="0" i="0">
                    <a:latin typeface="Cambria Math" panose="02040503050406030204" pitchFamily="18" charset="0"/>
                  </a:rPr>
                  <a:t>1−𝜖</a:t>
                </a:r>
                <a:r>
                  <a:rPr lang="zh-CN" altLang="en-US" dirty="0"/>
                  <a:t>的概率进行利用，即选择当前平均奖励最高的摇臂（若有多个，则随机选取一个）</a:t>
                </a:r>
              </a:p>
            </p:txBody>
          </p:sp>
        </mc:Fallback>
      </mc:AlternateContent>
      <p:sp>
        <p:nvSpPr>
          <p:cNvPr id="4" name="灯片编号占位符 3"/>
          <p:cNvSpPr>
            <a:spLocks noGrp="1"/>
          </p:cNvSpPr>
          <p:nvPr>
            <p:ph type="sldNum" sz="quarter" idx="5"/>
          </p:nvPr>
        </p:nvSpPr>
        <p:spPr/>
        <p:txBody>
          <a:bodyPr/>
          <a:lstStyle/>
          <a:p>
            <a:fld id="{BE35E744-1EAC-4ABA-9C1F-B8AB049001FD}" type="slidenum">
              <a:rPr lang="en-US" smtClean="0"/>
              <a:t>6</a:t>
            </a:fld>
            <a:endParaRPr lang="en-US"/>
          </a:p>
        </p:txBody>
      </p:sp>
    </p:spTree>
    <p:extLst>
      <p:ext uri="{BB962C8B-B14F-4D97-AF65-F5344CB8AC3E}">
        <p14:creationId xmlns:p14="http://schemas.microsoft.com/office/powerpoint/2010/main" val="26017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E35E744-1EAC-4ABA-9C1F-B8AB049001FD}" type="slidenum">
              <a:rPr lang="en-US" smtClean="0"/>
              <a:t>14</a:t>
            </a:fld>
            <a:endParaRPr lang="en-US"/>
          </a:p>
        </p:txBody>
      </p:sp>
    </p:spTree>
    <p:extLst>
      <p:ext uri="{BB962C8B-B14F-4D97-AF65-F5344CB8AC3E}">
        <p14:creationId xmlns:p14="http://schemas.microsoft.com/office/powerpoint/2010/main" val="374743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If the reward is higher than the baseline, then the probability of taking </a:t>
            </a:r>
            <a:r>
              <a:rPr lang="en-US" altLang="zh-CN" sz="1200" i="1" kern="1200" dirty="0">
                <a:solidFill>
                  <a:schemeClr val="tx1"/>
                </a:solidFill>
                <a:effectLst/>
                <a:latin typeface="+mn-lt"/>
                <a:ea typeface="+mn-ea"/>
                <a:cs typeface="+mn-cs"/>
              </a:rPr>
              <a:t>At </a:t>
            </a:r>
            <a:r>
              <a:rPr lang="en-US" altLang="zh-CN" sz="1200" kern="1200" dirty="0">
                <a:solidFill>
                  <a:schemeClr val="tx1"/>
                </a:solidFill>
                <a:effectLst/>
                <a:latin typeface="+mn-lt"/>
                <a:ea typeface="+mn-ea"/>
                <a:cs typeface="+mn-cs"/>
              </a:rPr>
              <a:t>in the future is increased, and if the reward is below baseline, then the probability is decreased. The non-selected actions move in the opposite direction.</a:t>
            </a:r>
            <a:endParaRPr lang="zh-CN" altLang="en-US" dirty="0"/>
          </a:p>
        </p:txBody>
      </p:sp>
      <p:sp>
        <p:nvSpPr>
          <p:cNvPr id="4" name="灯片编号占位符 3"/>
          <p:cNvSpPr>
            <a:spLocks noGrp="1"/>
          </p:cNvSpPr>
          <p:nvPr>
            <p:ph type="sldNum" sz="quarter" idx="5"/>
          </p:nvPr>
        </p:nvSpPr>
        <p:spPr/>
        <p:txBody>
          <a:bodyPr/>
          <a:lstStyle/>
          <a:p>
            <a:fld id="{BE35E744-1EAC-4ABA-9C1F-B8AB049001FD}" type="slidenum">
              <a:rPr lang="en-US" smtClean="0"/>
              <a:t>23</a:t>
            </a:fld>
            <a:endParaRPr lang="en-US"/>
          </a:p>
        </p:txBody>
      </p:sp>
    </p:spTree>
    <p:extLst>
      <p:ext uri="{BB962C8B-B14F-4D97-AF65-F5344CB8AC3E}">
        <p14:creationId xmlns:p14="http://schemas.microsoft.com/office/powerpoint/2010/main" val="1427119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Average performance of the gradient bandit algorithm with and without a reward baseline on the 10-armed testbed when the </a:t>
            </a:r>
            <a:r>
              <a:rPr lang="en-US" altLang="zh-CN" sz="1200" i="1" kern="1200" dirty="0">
                <a:solidFill>
                  <a:schemeClr val="tx1"/>
                </a:solidFill>
                <a:effectLst/>
                <a:latin typeface="+mn-lt"/>
                <a:ea typeface="+mn-ea"/>
                <a:cs typeface="+mn-cs"/>
              </a:rPr>
              <a:t>q*</a:t>
            </a:r>
            <a:r>
              <a:rPr lang="en-US" altLang="zh-CN" sz="1200" kern="1200" dirty="0">
                <a:solidFill>
                  <a:schemeClr val="tx1"/>
                </a:solidFill>
                <a:effectLst/>
                <a:latin typeface="+mn-lt"/>
                <a:ea typeface="+mn-ea"/>
                <a:cs typeface="+mn-cs"/>
              </a:rPr>
              <a:t>(</a:t>
            </a:r>
            <a:r>
              <a:rPr lang="en-US" altLang="zh-CN" sz="1200" i="1" kern="1200" dirty="0">
                <a:solidFill>
                  <a:schemeClr val="tx1"/>
                </a:solidFill>
                <a:effectLst/>
                <a:latin typeface="+mn-lt"/>
                <a:ea typeface="+mn-ea"/>
                <a:cs typeface="+mn-cs"/>
              </a:rPr>
              <a:t>a</a:t>
            </a:r>
            <a:r>
              <a:rPr lang="en-US" altLang="zh-CN" sz="1200" kern="1200" dirty="0">
                <a:solidFill>
                  <a:schemeClr val="tx1"/>
                </a:solidFill>
                <a:effectLst/>
                <a:latin typeface="+mn-lt"/>
                <a:ea typeface="+mn-ea"/>
                <a:cs typeface="+mn-cs"/>
              </a:rPr>
              <a:t>) are chosen to be near +4 rather than near zero</a:t>
            </a:r>
            <a:endParaRPr lang="zh-CN" altLang="en-US" dirty="0"/>
          </a:p>
        </p:txBody>
      </p:sp>
      <p:sp>
        <p:nvSpPr>
          <p:cNvPr id="4" name="灯片编号占位符 3"/>
          <p:cNvSpPr>
            <a:spLocks noGrp="1"/>
          </p:cNvSpPr>
          <p:nvPr>
            <p:ph type="sldNum" sz="quarter" idx="5"/>
          </p:nvPr>
        </p:nvSpPr>
        <p:spPr/>
        <p:txBody>
          <a:bodyPr/>
          <a:lstStyle/>
          <a:p>
            <a:fld id="{BE35E744-1EAC-4ABA-9C1F-B8AB049001FD}" type="slidenum">
              <a:rPr lang="en-US" smtClean="0"/>
              <a:t>24</a:t>
            </a:fld>
            <a:endParaRPr lang="en-US"/>
          </a:p>
        </p:txBody>
      </p:sp>
    </p:spTree>
    <p:extLst>
      <p:ext uri="{BB962C8B-B14F-4D97-AF65-F5344CB8AC3E}">
        <p14:creationId xmlns:p14="http://schemas.microsoft.com/office/powerpoint/2010/main" val="1106651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 A R are finite sets</a:t>
            </a:r>
            <a:endParaRPr lang="zh-CN" altLang="en-US" dirty="0"/>
          </a:p>
        </p:txBody>
      </p:sp>
      <p:sp>
        <p:nvSpPr>
          <p:cNvPr id="4" name="灯片编号占位符 3"/>
          <p:cNvSpPr>
            <a:spLocks noGrp="1"/>
          </p:cNvSpPr>
          <p:nvPr>
            <p:ph type="sldNum" sz="quarter" idx="5"/>
          </p:nvPr>
        </p:nvSpPr>
        <p:spPr/>
        <p:txBody>
          <a:bodyPr/>
          <a:lstStyle/>
          <a:p>
            <a:fld id="{BE35E744-1EAC-4ABA-9C1F-B8AB049001FD}" type="slidenum">
              <a:rPr lang="en-US" smtClean="0"/>
              <a:t>26</a:t>
            </a:fld>
            <a:endParaRPr lang="en-US"/>
          </a:p>
        </p:txBody>
      </p:sp>
    </p:spTree>
    <p:extLst>
      <p:ext uri="{BB962C8B-B14F-4D97-AF65-F5344CB8AC3E}">
        <p14:creationId xmlns:p14="http://schemas.microsoft.com/office/powerpoint/2010/main" val="556473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7/31/2024</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a:extLst>
              <a:ext uri="{FF2B5EF4-FFF2-40B4-BE49-F238E27FC236}">
                <a16:creationId xmlns:a16="http://schemas.microsoft.com/office/drawing/2014/main" id="{C2445BA6-F343-46A0-934E-4DFD755E6A32}"/>
              </a:ext>
            </a:extLst>
          </p:cNvPr>
          <p:cNvSpPr/>
          <p:nvPr userDrawn="1"/>
        </p:nvSpPr>
        <p:spPr>
          <a:xfrm>
            <a:off x="2" y="6399633"/>
            <a:ext cx="12192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1618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7/31/2024</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758826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7/31/2024</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1405614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5131" y="111715"/>
            <a:ext cx="11233466" cy="835786"/>
          </a:xfrm>
        </p:spPr>
        <p:txBody>
          <a:bodyPr/>
          <a:lstStyle>
            <a:lvl1pPr marL="0">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55131" y="1075771"/>
            <a:ext cx="11233466" cy="5205040"/>
          </a:xfrm>
        </p:spPr>
        <p:txBody>
          <a:bodyPr>
            <a:normAutofit/>
          </a:bodyPr>
          <a:lstStyle>
            <a:lvl1pPr>
              <a:defRPr sz="2400"/>
            </a:lvl1pPr>
            <a:lvl2pPr>
              <a:defRPr sz="2000"/>
            </a:lvl2pPr>
            <a:lvl3pPr>
              <a:defRPr sz="1600"/>
            </a:lvl3pPr>
            <a:lvl4pPr>
              <a:defRPr sz="1600"/>
            </a:lvl4pPr>
            <a:lvl5pPr>
              <a:defRPr sz="16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7/31/2024</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1634267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7/31/2024</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04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7/31/2024</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81039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7/31/2024</a:t>
            </a:fld>
            <a:endParaRPr lang="en-US"/>
          </a:p>
        </p:txBody>
      </p:sp>
      <p:sp>
        <p:nvSpPr>
          <p:cNvPr id="8" name="Footer Placeholder 7"/>
          <p:cNvSpPr>
            <a:spLocks noGrp="1"/>
          </p:cNvSpPr>
          <p:nvPr>
            <p:ph type="ftr" sz="quarter" idx="11"/>
          </p:nvPr>
        </p:nvSpPr>
        <p:spPr/>
        <p:txBody>
          <a:body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593563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7/31/2024</a:t>
            </a:fld>
            <a:endParaRPr lang="en-US"/>
          </a:p>
        </p:txBody>
      </p:sp>
      <p:sp>
        <p:nvSpPr>
          <p:cNvPr id="4" name="Footer Placeholder 3"/>
          <p:cNvSpPr>
            <a:spLocks noGrp="1"/>
          </p:cNvSpPr>
          <p:nvPr>
            <p:ph type="ftr" sz="quarter" idx="11"/>
          </p:nvPr>
        </p:nvSpPr>
        <p:spPr/>
        <p:txBody>
          <a:bodyPr/>
          <a:lstStyle/>
          <a:p>
            <a:r>
              <a:rPr lang="en-US"/>
              <a:t>Pattern recognition</a:t>
            </a:r>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332703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7/31/2024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93699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01D5EF2-F232-42FD-8202-359126439DFA}" type="datetime1">
              <a:rPr lang="en-US" smtClean="0"/>
              <a:t>7/31/2024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Pattern recognition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4201140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7/31/2024</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093535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455131" y="136539"/>
            <a:ext cx="11233466" cy="819235"/>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455131" y="1075771"/>
            <a:ext cx="11233466" cy="5196766"/>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7/31/2024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Pattern recognition</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r>
              <a:rPr lang="en-US"/>
              <a:t>Page </a:t>
            </a:r>
            <a:fld id="{0E6D59EA-74EB-4426-9363-A4C6AA2DED66}" type="slidenum">
              <a:rPr lang="en-US" smtClean="0"/>
              <a:pPr/>
              <a:t>‹#›</a:t>
            </a:fld>
            <a:endParaRPr lang="en-US" dirty="0"/>
          </a:p>
        </p:txBody>
      </p:sp>
      <p:cxnSp>
        <p:nvCxnSpPr>
          <p:cNvPr id="10" name="Straight Connector 9"/>
          <p:cNvCxnSpPr>
            <a:cxnSpLocks/>
          </p:cNvCxnSpPr>
          <p:nvPr/>
        </p:nvCxnSpPr>
        <p:spPr>
          <a:xfrm>
            <a:off x="455131" y="955774"/>
            <a:ext cx="1123346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5299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a:t>Reinforcement Learning</a:t>
            </a:r>
          </a:p>
        </p:txBody>
      </p:sp>
      <p:sp>
        <p:nvSpPr>
          <p:cNvPr id="3" name="副标题 2"/>
          <p:cNvSpPr>
            <a:spLocks noGrp="1"/>
          </p:cNvSpPr>
          <p:nvPr>
            <p:ph type="subTitle" idx="1"/>
          </p:nvPr>
        </p:nvSpPr>
        <p:spPr/>
        <p:txBody>
          <a:bodyPr>
            <a:normAutofit fontScale="85000" lnSpcReduction="20000"/>
          </a:bodyPr>
          <a:lstStyle/>
          <a:p>
            <a:r>
              <a:rPr lang="en-US" dirty="0"/>
              <a:t>Ying </a:t>
            </a:r>
            <a:r>
              <a:rPr lang="en-US" dirty="0" err="1"/>
              <a:t>shen</a:t>
            </a:r>
            <a:endParaRPr lang="en-US" dirty="0"/>
          </a:p>
          <a:p>
            <a:r>
              <a:rPr lang="en-US" dirty="0" err="1"/>
              <a:t>Sse</a:t>
            </a:r>
            <a:r>
              <a:rPr lang="en-US" dirty="0"/>
              <a:t>, </a:t>
            </a:r>
            <a:r>
              <a:rPr lang="en-US" dirty="0" err="1"/>
              <a:t>tongji</a:t>
            </a:r>
            <a:r>
              <a:rPr lang="en-US" dirty="0"/>
              <a:t> university</a:t>
            </a:r>
          </a:p>
          <a:p>
            <a:r>
              <a:rPr lang="en-US" dirty="0"/>
              <a:t>Jul. 2024</a:t>
            </a:r>
          </a:p>
        </p:txBody>
      </p:sp>
    </p:spTree>
    <p:extLst>
      <p:ext uri="{BB962C8B-B14F-4D97-AF65-F5344CB8AC3E}">
        <p14:creationId xmlns:p14="http://schemas.microsoft.com/office/powerpoint/2010/main" val="3831440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DD965-6A5F-43A5-A414-9476AE51A3D3}"/>
              </a:ext>
            </a:extLst>
          </p:cNvPr>
          <p:cNvSpPr>
            <a:spLocks noGrp="1"/>
          </p:cNvSpPr>
          <p:nvPr>
            <p:ph type="title"/>
          </p:nvPr>
        </p:nvSpPr>
        <p:spPr/>
        <p:txBody>
          <a:bodyPr/>
          <a:lstStyle/>
          <a:p>
            <a:r>
              <a:rPr lang="en-US" altLang="zh-CN" dirty="0"/>
              <a:t>Action-value method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724A5CB-F36B-4EB0-BEA8-587405372101}"/>
                  </a:ext>
                </a:extLst>
              </p:cNvPr>
              <p:cNvSpPr>
                <a:spLocks noGrp="1"/>
              </p:cNvSpPr>
              <p:nvPr>
                <p:ph idx="1"/>
              </p:nvPr>
            </p:nvSpPr>
            <p:spPr/>
            <p:txBody>
              <a:bodyPr>
                <a:normAutofit/>
              </a:bodyPr>
              <a:lstStyle/>
              <a:p>
                <a:r>
                  <a:rPr lang="en-US" altLang="zh-CN" dirty="0"/>
                  <a:t>Incremental implementation</a:t>
                </a:r>
              </a:p>
              <a:p>
                <a:r>
                  <a:rPr lang="en-US" altLang="zh-CN" dirty="0"/>
                  <a:t>The most efficient way to implement that is to use an increment formula for updating the average.</a:t>
                </a:r>
              </a:p>
              <a:p>
                <a:r>
                  <a:rPr lang="en-US" altLang="zh-CN" dirty="0"/>
                  <a:t>Given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𝑄</m:t>
                        </m:r>
                      </m:e>
                      <m:sub>
                        <m:r>
                          <a:rPr lang="zh-CN" altLang="en-US" i="1" dirty="0" smtClean="0">
                            <a:latin typeface="Cambria Math" panose="02040503050406030204" pitchFamily="18" charset="0"/>
                          </a:rPr>
                          <m:t>𝑛</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𝑅</m:t>
                        </m:r>
                      </m:e>
                      <m:sub>
                        <m:r>
                          <a:rPr lang="zh-CN" altLang="en-US" i="1" dirty="0">
                            <a:latin typeface="Cambria Math" panose="02040503050406030204" pitchFamily="18" charset="0"/>
                          </a:rPr>
                          <m:t>𝑛</m:t>
                        </m:r>
                      </m:sub>
                    </m:sSub>
                  </m:oMath>
                </a14:m>
                <a:r>
                  <a:rPr lang="en-US" altLang="zh-CN" dirty="0"/>
                  <a:t>:</a:t>
                </a:r>
              </a:p>
              <a:p>
                <a:endParaRPr lang="en-US" altLang="zh-CN" dirty="0"/>
              </a:p>
              <a:p>
                <a:endParaRPr lang="en-US" altLang="zh-CN" dirty="0"/>
              </a:p>
              <a:p>
                <a:r>
                  <a:rPr lang="en-US" altLang="zh-CN" dirty="0"/>
                  <a:t>With this we can calculate in constant time and memory</a:t>
                </a:r>
              </a:p>
              <a:p>
                <a:r>
                  <a:rPr lang="en-US" altLang="zh-CN" dirty="0"/>
                  <a:t>This update function is a key of reinforcement learning</a:t>
                </a:r>
              </a:p>
              <a:p>
                <a:r>
                  <a:rPr lang="en-US" altLang="zh-CN" dirty="0"/>
                  <a:t>We find this form a lot:</a:t>
                </a:r>
                <a:endParaRPr lang="zh-CN" altLang="en-US" dirty="0"/>
              </a:p>
            </p:txBody>
          </p:sp>
        </mc:Choice>
        <mc:Fallback xmlns="">
          <p:sp>
            <p:nvSpPr>
              <p:cNvPr id="3" name="内容占位符 2">
                <a:extLst>
                  <a:ext uri="{FF2B5EF4-FFF2-40B4-BE49-F238E27FC236}">
                    <a16:creationId xmlns:a16="http://schemas.microsoft.com/office/drawing/2014/main" id="{F724A5CB-F36B-4EB0-BEA8-587405372101}"/>
                  </a:ext>
                </a:extLst>
              </p:cNvPr>
              <p:cNvSpPr>
                <a:spLocks noGrp="1" noRot="1" noChangeAspect="1" noMove="1" noResize="1" noEditPoints="1" noAdjustHandles="1" noChangeArrowheads="1" noChangeShapeType="1" noTextEdit="1"/>
              </p:cNvSpPr>
              <p:nvPr>
                <p:ph idx="1"/>
              </p:nvPr>
            </p:nvSpPr>
            <p:spPr>
              <a:blipFill>
                <a:blip r:embed="rId2"/>
                <a:stretch>
                  <a:fillRect l="-869" t="-1779" r="-119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4FF632AA-50D4-4F76-99A4-BB0779FA92AA}"/>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575EAA5F-663B-44DF-8C16-E6438891783B}"/>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46C4CAC0-6386-4367-B331-DDECB8A91873}"/>
              </a:ext>
            </a:extLst>
          </p:cNvPr>
          <p:cNvSpPr>
            <a:spLocks noGrp="1"/>
          </p:cNvSpPr>
          <p:nvPr>
            <p:ph type="sldNum" sz="quarter" idx="12"/>
          </p:nvPr>
        </p:nvSpPr>
        <p:spPr/>
        <p:txBody>
          <a:bodyPr/>
          <a:lstStyle/>
          <a:p>
            <a:fld id="{0E6D59EA-74EB-4426-9363-A4C6AA2DED66}" type="slidenum">
              <a:rPr lang="en-US" smtClean="0"/>
              <a:t>10</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EEDE737-3B7D-4B67-A76A-8BCCD5FEF4CB}"/>
                  </a:ext>
                </a:extLst>
              </p:cNvPr>
              <p:cNvSpPr txBox="1"/>
              <p:nvPr/>
            </p:nvSpPr>
            <p:spPr>
              <a:xfrm>
                <a:off x="3033712" y="2688420"/>
                <a:ext cx="4911794"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𝑛</m:t>
                          </m:r>
                        </m:den>
                      </m:f>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𝑖</m:t>
                              </m:r>
                            </m:sub>
                          </m:sSub>
                        </m:e>
                      </m:nary>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𝑛</m:t>
                          </m:r>
                        </m:den>
                      </m:f>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𝑛</m:t>
                              </m:r>
                            </m:sub>
                          </m:sSub>
                        </m:e>
                      </m:d>
                    </m:oMath>
                  </m:oMathPara>
                </a14:m>
                <a:endParaRPr lang="zh-CN" altLang="en-US" dirty="0"/>
              </a:p>
            </p:txBody>
          </p:sp>
        </mc:Choice>
        <mc:Fallback xmlns="">
          <p:sp>
            <p:nvSpPr>
              <p:cNvPr id="7" name="文本框 6">
                <a:extLst>
                  <a:ext uri="{FF2B5EF4-FFF2-40B4-BE49-F238E27FC236}">
                    <a16:creationId xmlns:a16="http://schemas.microsoft.com/office/drawing/2014/main" id="{AEEDE737-3B7D-4B67-A76A-8BCCD5FEF4CB}"/>
                  </a:ext>
                </a:extLst>
              </p:cNvPr>
              <p:cNvSpPr txBox="1">
                <a:spLocks noRot="1" noChangeAspect="1" noMove="1" noResize="1" noEditPoints="1" noAdjustHandles="1" noChangeArrowheads="1" noChangeShapeType="1" noTextEdit="1"/>
              </p:cNvSpPr>
              <p:nvPr/>
            </p:nvSpPr>
            <p:spPr>
              <a:xfrm>
                <a:off x="3033712" y="2688420"/>
                <a:ext cx="4911794" cy="10082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9C31426-DEC3-4B19-9FF9-4D8AE5960B93}"/>
                  </a:ext>
                </a:extLst>
              </p:cNvPr>
              <p:cNvSpPr txBox="1"/>
              <p:nvPr/>
            </p:nvSpPr>
            <p:spPr>
              <a:xfrm>
                <a:off x="1895474" y="5628033"/>
                <a:ext cx="89621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𝑁𝑒𝑤𝐸𝑠𝑡𝑖𝑚𝑎𝑡𝑒</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𝑂𝑙𝑑𝐸𝑠𝑡𝑖𝑚𝑎𝑡𝑒</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𝑆𝑡𝑒𝑝𝑆𝑖𝑧𝑒</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𝑇𝑎𝑟𝑔𝑒𝑡</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𝑂𝑙𝑑𝐸𝑠𝑡𝑖𝑚𝑎𝑡𝑒</m:t>
                          </m:r>
                        </m:e>
                      </m:d>
                    </m:oMath>
                  </m:oMathPara>
                </a14:m>
                <a:endParaRPr lang="zh-CN" altLang="en-US" dirty="0"/>
              </a:p>
            </p:txBody>
          </p:sp>
        </mc:Choice>
        <mc:Fallback xmlns="">
          <p:sp>
            <p:nvSpPr>
              <p:cNvPr id="8" name="文本框 7">
                <a:extLst>
                  <a:ext uri="{FF2B5EF4-FFF2-40B4-BE49-F238E27FC236}">
                    <a16:creationId xmlns:a16="http://schemas.microsoft.com/office/drawing/2014/main" id="{59C31426-DEC3-4B19-9FF9-4D8AE5960B93}"/>
                  </a:ext>
                </a:extLst>
              </p:cNvPr>
              <p:cNvSpPr txBox="1">
                <a:spLocks noRot="1" noChangeAspect="1" noMove="1" noResize="1" noEditPoints="1" noAdjustHandles="1" noChangeArrowheads="1" noChangeShapeType="1" noTextEdit="1"/>
              </p:cNvSpPr>
              <p:nvPr/>
            </p:nvSpPr>
            <p:spPr>
              <a:xfrm>
                <a:off x="1895474" y="5628033"/>
                <a:ext cx="8962133" cy="369332"/>
              </a:xfrm>
              <a:prstGeom prst="rect">
                <a:avLst/>
              </a:prstGeom>
              <a:blipFill>
                <a:blip r:embed="rId4"/>
                <a:stretch>
                  <a:fillRect l="-340" b="-327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1621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82B12-8A61-4A06-A50F-AE8FB0ED96A7}"/>
              </a:ext>
            </a:extLst>
          </p:cNvPr>
          <p:cNvSpPr>
            <a:spLocks noGrp="1"/>
          </p:cNvSpPr>
          <p:nvPr>
            <p:ph type="title"/>
          </p:nvPr>
        </p:nvSpPr>
        <p:spPr/>
        <p:txBody>
          <a:bodyPr/>
          <a:lstStyle/>
          <a:p>
            <a:r>
              <a:rPr lang="en-US" altLang="zh-CN" dirty="0"/>
              <a:t>K-Armed Bandit Problem</a:t>
            </a:r>
            <a:endParaRPr lang="zh-CN" altLang="en-US" dirty="0"/>
          </a:p>
        </p:txBody>
      </p:sp>
      <p:sp>
        <p:nvSpPr>
          <p:cNvPr id="3" name="内容占位符 2">
            <a:extLst>
              <a:ext uri="{FF2B5EF4-FFF2-40B4-BE49-F238E27FC236}">
                <a16:creationId xmlns:a16="http://schemas.microsoft.com/office/drawing/2014/main" id="{BA318411-A2A9-41A4-AA7E-F937D754715F}"/>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AC78764-69A4-4B67-B0F8-9535FA206F14}"/>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5E5DEFD2-E94A-4C0D-B1EE-D193EE519130}"/>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AFF094D9-A104-4104-A1E9-6AC39EE1EBE6}"/>
              </a:ext>
            </a:extLst>
          </p:cNvPr>
          <p:cNvSpPr>
            <a:spLocks noGrp="1"/>
          </p:cNvSpPr>
          <p:nvPr>
            <p:ph type="sldNum" sz="quarter" idx="12"/>
          </p:nvPr>
        </p:nvSpPr>
        <p:spPr/>
        <p:txBody>
          <a:bodyPr/>
          <a:lstStyle/>
          <a:p>
            <a:fld id="{0E6D59EA-74EB-4426-9363-A4C6AA2DED66}" type="slidenum">
              <a:rPr lang="en-US" smtClean="0"/>
              <a:t>11</a:t>
            </a:fld>
            <a:endParaRPr lang="en-US"/>
          </a:p>
        </p:txBody>
      </p:sp>
      <p:pic>
        <p:nvPicPr>
          <p:cNvPr id="7" name="图片 6">
            <a:extLst>
              <a:ext uri="{FF2B5EF4-FFF2-40B4-BE49-F238E27FC236}">
                <a16:creationId xmlns:a16="http://schemas.microsoft.com/office/drawing/2014/main" id="{8500FA06-E4BD-4140-9DFA-4CD3744DD511}"/>
              </a:ext>
            </a:extLst>
          </p:cNvPr>
          <p:cNvPicPr>
            <a:picLocks noChangeAspect="1"/>
          </p:cNvPicPr>
          <p:nvPr/>
        </p:nvPicPr>
        <p:blipFill>
          <a:blip r:embed="rId2"/>
          <a:stretch>
            <a:fillRect/>
          </a:stretch>
        </p:blipFill>
        <p:spPr>
          <a:xfrm>
            <a:off x="0" y="1058819"/>
            <a:ext cx="12192000" cy="4740362"/>
          </a:xfrm>
          <a:prstGeom prst="rect">
            <a:avLst/>
          </a:prstGeom>
        </p:spPr>
      </p:pic>
    </p:spTree>
    <p:extLst>
      <p:ext uri="{BB962C8B-B14F-4D97-AF65-F5344CB8AC3E}">
        <p14:creationId xmlns:p14="http://schemas.microsoft.com/office/powerpoint/2010/main" val="1777361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5E0C6-C5F0-4281-94E4-235C1E8D6046}"/>
              </a:ext>
            </a:extLst>
          </p:cNvPr>
          <p:cNvSpPr>
            <a:spLocks noGrp="1"/>
          </p:cNvSpPr>
          <p:nvPr>
            <p:ph type="title"/>
          </p:nvPr>
        </p:nvSpPr>
        <p:spPr/>
        <p:txBody>
          <a:bodyPr>
            <a:normAutofit/>
          </a:bodyPr>
          <a:lstStyle/>
          <a:p>
            <a:r>
              <a:rPr lang="en-US" altLang="zh-CN" dirty="0"/>
              <a:t>The 10-armed Testbed</a:t>
            </a:r>
            <a:endParaRPr lang="zh-CN" altLang="en-US" dirty="0"/>
          </a:p>
        </p:txBody>
      </p:sp>
      <p:sp>
        <p:nvSpPr>
          <p:cNvPr id="3" name="内容占位符 2">
            <a:extLst>
              <a:ext uri="{FF2B5EF4-FFF2-40B4-BE49-F238E27FC236}">
                <a16:creationId xmlns:a16="http://schemas.microsoft.com/office/drawing/2014/main" id="{ED69CC3B-7708-457A-84AC-E2CE8E6926B4}"/>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595C3CDC-FD94-418F-8C30-4E4F07AB7B41}"/>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B71D48B4-FB9D-47FA-85E9-B5856134DDFC}"/>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0D17228F-505A-4187-90DB-D342B7A0FB54}"/>
              </a:ext>
            </a:extLst>
          </p:cNvPr>
          <p:cNvSpPr>
            <a:spLocks noGrp="1"/>
          </p:cNvSpPr>
          <p:nvPr>
            <p:ph type="sldNum" sz="quarter" idx="12"/>
          </p:nvPr>
        </p:nvSpPr>
        <p:spPr/>
        <p:txBody>
          <a:bodyPr/>
          <a:lstStyle/>
          <a:p>
            <a:fld id="{0E6D59EA-74EB-4426-9363-A4C6AA2DED66}" type="slidenum">
              <a:rPr lang="en-US" smtClean="0"/>
              <a:t>12</a:t>
            </a:fld>
            <a:endParaRPr lang="en-US"/>
          </a:p>
        </p:txBody>
      </p:sp>
      <p:pic>
        <p:nvPicPr>
          <p:cNvPr id="7" name="图片 6">
            <a:extLst>
              <a:ext uri="{FF2B5EF4-FFF2-40B4-BE49-F238E27FC236}">
                <a16:creationId xmlns:a16="http://schemas.microsoft.com/office/drawing/2014/main" id="{B16F090D-4F37-421A-A814-1EE83C474DFD}"/>
              </a:ext>
            </a:extLst>
          </p:cNvPr>
          <p:cNvPicPr>
            <a:picLocks noChangeAspect="1"/>
          </p:cNvPicPr>
          <p:nvPr/>
        </p:nvPicPr>
        <p:blipFill>
          <a:blip r:embed="rId2"/>
          <a:stretch>
            <a:fillRect/>
          </a:stretch>
        </p:blipFill>
        <p:spPr>
          <a:xfrm>
            <a:off x="1614966" y="988905"/>
            <a:ext cx="8143398" cy="5325867"/>
          </a:xfrm>
          <a:prstGeom prst="rect">
            <a:avLst/>
          </a:prstGeom>
        </p:spPr>
      </p:pic>
    </p:spTree>
    <p:extLst>
      <p:ext uri="{BB962C8B-B14F-4D97-AF65-F5344CB8AC3E}">
        <p14:creationId xmlns:p14="http://schemas.microsoft.com/office/powerpoint/2010/main" val="1159042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A6FEC-57B3-4364-A29A-CEB645192E6B}"/>
              </a:ext>
            </a:extLst>
          </p:cNvPr>
          <p:cNvSpPr>
            <a:spLocks noGrp="1"/>
          </p:cNvSpPr>
          <p:nvPr>
            <p:ph type="title"/>
          </p:nvPr>
        </p:nvSpPr>
        <p:spPr/>
        <p:txBody>
          <a:bodyPr/>
          <a:lstStyle/>
          <a:p>
            <a:r>
              <a:rPr lang="en-US" altLang="zh-CN" dirty="0"/>
              <a:t>The 10-armed Testbed</a:t>
            </a:r>
            <a:endParaRPr lang="zh-CN" altLang="en-US" dirty="0"/>
          </a:p>
        </p:txBody>
      </p:sp>
      <p:sp>
        <p:nvSpPr>
          <p:cNvPr id="3" name="内容占位符 2">
            <a:extLst>
              <a:ext uri="{FF2B5EF4-FFF2-40B4-BE49-F238E27FC236}">
                <a16:creationId xmlns:a16="http://schemas.microsoft.com/office/drawing/2014/main" id="{19F3B172-47BA-4D45-8E27-58C325BC27BC}"/>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55DEA00C-5ADF-441D-B4F3-70C9A18EFEAC}"/>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23174A08-960E-47C5-8567-F50BC7A28FEC}"/>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F9EFB7F3-E77B-4C5C-A5EF-78575D01B0A2}"/>
              </a:ext>
            </a:extLst>
          </p:cNvPr>
          <p:cNvSpPr>
            <a:spLocks noGrp="1"/>
          </p:cNvSpPr>
          <p:nvPr>
            <p:ph type="sldNum" sz="quarter" idx="12"/>
          </p:nvPr>
        </p:nvSpPr>
        <p:spPr/>
        <p:txBody>
          <a:bodyPr/>
          <a:lstStyle/>
          <a:p>
            <a:fld id="{0E6D59EA-74EB-4426-9363-A4C6AA2DED66}" type="slidenum">
              <a:rPr lang="en-US" smtClean="0"/>
              <a:t>13</a:t>
            </a:fld>
            <a:endParaRPr lang="en-US"/>
          </a:p>
        </p:txBody>
      </p:sp>
      <p:pic>
        <p:nvPicPr>
          <p:cNvPr id="8" name="图片 7">
            <a:extLst>
              <a:ext uri="{FF2B5EF4-FFF2-40B4-BE49-F238E27FC236}">
                <a16:creationId xmlns:a16="http://schemas.microsoft.com/office/drawing/2014/main" id="{797107FA-B711-430A-B9FC-49D75DD0B953}"/>
              </a:ext>
            </a:extLst>
          </p:cNvPr>
          <p:cNvPicPr>
            <a:picLocks noChangeAspect="1"/>
          </p:cNvPicPr>
          <p:nvPr/>
        </p:nvPicPr>
        <p:blipFill>
          <a:blip r:embed="rId2"/>
          <a:stretch>
            <a:fillRect/>
          </a:stretch>
        </p:blipFill>
        <p:spPr>
          <a:xfrm>
            <a:off x="1" y="1856827"/>
            <a:ext cx="6096000" cy="3098766"/>
          </a:xfrm>
          <a:prstGeom prst="rect">
            <a:avLst/>
          </a:prstGeom>
        </p:spPr>
      </p:pic>
      <p:pic>
        <p:nvPicPr>
          <p:cNvPr id="9" name="图片 8">
            <a:extLst>
              <a:ext uri="{FF2B5EF4-FFF2-40B4-BE49-F238E27FC236}">
                <a16:creationId xmlns:a16="http://schemas.microsoft.com/office/drawing/2014/main" id="{1D2B530C-2DB9-477E-ACA7-B67B2821C089}"/>
              </a:ext>
            </a:extLst>
          </p:cNvPr>
          <p:cNvPicPr>
            <a:picLocks noChangeAspect="1"/>
          </p:cNvPicPr>
          <p:nvPr/>
        </p:nvPicPr>
        <p:blipFill>
          <a:blip r:embed="rId3"/>
          <a:stretch>
            <a:fillRect/>
          </a:stretch>
        </p:blipFill>
        <p:spPr>
          <a:xfrm>
            <a:off x="6071864" y="1997906"/>
            <a:ext cx="6095999" cy="2816607"/>
          </a:xfrm>
          <a:prstGeom prst="rect">
            <a:avLst/>
          </a:prstGeom>
        </p:spPr>
      </p:pic>
    </p:spTree>
    <p:extLst>
      <p:ext uri="{BB962C8B-B14F-4D97-AF65-F5344CB8AC3E}">
        <p14:creationId xmlns:p14="http://schemas.microsoft.com/office/powerpoint/2010/main" val="1194629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039FE-04EF-405C-88C4-1AB64256A1FB}"/>
              </a:ext>
            </a:extLst>
          </p:cNvPr>
          <p:cNvSpPr>
            <a:spLocks noGrp="1"/>
          </p:cNvSpPr>
          <p:nvPr>
            <p:ph type="title"/>
          </p:nvPr>
        </p:nvSpPr>
        <p:spPr/>
        <p:txBody>
          <a:bodyPr/>
          <a:lstStyle/>
          <a:p>
            <a:r>
              <a:rPr lang="en-US" altLang="zh-CN" dirty="0"/>
              <a:t>The nonstationary problem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76BDAC5-3291-4455-BF8E-DEDDEE951BA0}"/>
                  </a:ext>
                </a:extLst>
              </p:cNvPr>
              <p:cNvSpPr>
                <a:spLocks noGrp="1"/>
              </p:cNvSpPr>
              <p:nvPr>
                <p:ph idx="1"/>
              </p:nvPr>
            </p:nvSpPr>
            <p:spPr/>
            <p:txBody>
              <a:bodyPr/>
              <a:lstStyle/>
              <a:p>
                <a:r>
                  <a:rPr lang="en-US" altLang="zh-CN" dirty="0"/>
                  <a:t>In stationary bandit problems, the reward probabilities do not change over time</a:t>
                </a:r>
              </a:p>
              <a:p>
                <a:r>
                  <a:rPr lang="en-US" altLang="zh-CN" dirty="0"/>
                  <a:t>There are reinforcement learning problems that are nonstationary</a:t>
                </a:r>
              </a:p>
              <a:p>
                <a:r>
                  <a:rPr lang="en-US" altLang="zh-CN" dirty="0"/>
                  <a:t>It makes sense to give more weight to recent rewards than to long-past rewards</a:t>
                </a:r>
              </a:p>
              <a:p>
                <a:r>
                  <a:rPr lang="en-US" altLang="zh-CN" dirty="0"/>
                  <a:t>Solution: using a </a:t>
                </a:r>
                <a:r>
                  <a:rPr lang="en-US" altLang="zh-CN" dirty="0">
                    <a:solidFill>
                      <a:srgbClr val="FF0000"/>
                    </a:solidFill>
                  </a:rPr>
                  <a:t>constant</a:t>
                </a:r>
                <a:r>
                  <a:rPr lang="en-US" altLang="zh-CN" dirty="0"/>
                  <a:t> step-size parameter </a:t>
                </a:r>
                <a14:m>
                  <m:oMath xmlns:m="http://schemas.openxmlformats.org/officeDocument/2006/math">
                    <m:r>
                      <a:rPr lang="en-US" altLang="zh-CN" b="0" i="1" smtClean="0">
                        <a:latin typeface="Cambria Math" panose="02040503050406030204" pitchFamily="18" charset="0"/>
                      </a:rPr>
                      <m:t>𝛼</m:t>
                    </m:r>
                  </m:oMath>
                </a14:m>
                <a:endParaRPr lang="en-US" altLang="zh-CN" dirty="0"/>
              </a:p>
              <a:p>
                <a:endParaRPr lang="en-US" altLang="zh-CN" dirty="0"/>
              </a:p>
              <a:p>
                <a:endParaRPr lang="en-US" altLang="zh-CN" sz="2800" dirty="0"/>
              </a:p>
              <a:p>
                <a:endParaRPr lang="en-US" altLang="zh-CN" dirty="0"/>
              </a:p>
              <a:p>
                <a:r>
                  <a:rPr lang="en-US" altLang="zh-CN" dirty="0"/>
                  <a:t>It is called a weighted average because the sum of the weights is:</a:t>
                </a:r>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F76BDAC5-3291-4455-BF8E-DEDDEE951BA0}"/>
                  </a:ext>
                </a:extLst>
              </p:cNvPr>
              <p:cNvSpPr>
                <a:spLocks noGrp="1" noRot="1" noChangeAspect="1" noMove="1" noResize="1" noEditPoints="1" noAdjustHandles="1" noChangeArrowheads="1" noChangeShapeType="1" noTextEdit="1"/>
              </p:cNvSpPr>
              <p:nvPr>
                <p:ph idx="1"/>
              </p:nvPr>
            </p:nvSpPr>
            <p:spPr>
              <a:blipFill>
                <a:blip r:embed="rId3"/>
                <a:stretch>
                  <a:fillRect l="-869" t="-177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93493DFB-2385-4B9A-986F-A09C27738229}"/>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5EA89C46-044C-42DC-ADF3-6BA43FB84516}"/>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E7BE5758-01C8-4B53-8AF9-D4EED097E71A}"/>
              </a:ext>
            </a:extLst>
          </p:cNvPr>
          <p:cNvSpPr>
            <a:spLocks noGrp="1"/>
          </p:cNvSpPr>
          <p:nvPr>
            <p:ph type="sldNum" sz="quarter" idx="12"/>
          </p:nvPr>
        </p:nvSpPr>
        <p:spPr/>
        <p:txBody>
          <a:bodyPr/>
          <a:lstStyle/>
          <a:p>
            <a:fld id="{0E6D59EA-74EB-4426-9363-A4C6AA2DED66}" type="slidenum">
              <a:rPr lang="en-US" smtClean="0"/>
              <a:t>14</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CBF032D-AA18-486A-ACBC-5FA44060C5AD}"/>
                  </a:ext>
                </a:extLst>
              </p:cNvPr>
              <p:cNvSpPr txBox="1"/>
              <p:nvPr/>
            </p:nvSpPr>
            <p:spPr>
              <a:xfrm>
                <a:off x="3948112" y="3169432"/>
                <a:ext cx="46485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𝛼</m:t>
                      </m:r>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𝑛</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m:t>
                      </m:r>
                      <m:d>
                        <m:dPr>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0,1</m:t>
                          </m:r>
                        </m:e>
                      </m:d>
                    </m:oMath>
                  </m:oMathPara>
                </a14:m>
                <a:endParaRPr lang="zh-CN" altLang="en-US" dirty="0"/>
              </a:p>
            </p:txBody>
          </p:sp>
        </mc:Choice>
        <mc:Fallback xmlns="">
          <p:sp>
            <p:nvSpPr>
              <p:cNvPr id="7" name="文本框 6">
                <a:extLst>
                  <a:ext uri="{FF2B5EF4-FFF2-40B4-BE49-F238E27FC236}">
                    <a16:creationId xmlns:a16="http://schemas.microsoft.com/office/drawing/2014/main" id="{FCBF032D-AA18-486A-ACBC-5FA44060C5AD}"/>
                  </a:ext>
                </a:extLst>
              </p:cNvPr>
              <p:cNvSpPr txBox="1">
                <a:spLocks noRot="1" noChangeAspect="1" noMove="1" noResize="1" noEditPoints="1" noAdjustHandles="1" noChangeArrowheads="1" noChangeShapeType="1" noTextEdit="1"/>
              </p:cNvSpPr>
              <p:nvPr/>
            </p:nvSpPr>
            <p:spPr>
              <a:xfrm>
                <a:off x="3948112" y="3169432"/>
                <a:ext cx="4648580" cy="369332"/>
              </a:xfrm>
              <a:prstGeom prst="rect">
                <a:avLst/>
              </a:prstGeom>
              <a:blipFill>
                <a:blip r:embed="rId4"/>
                <a:stretch>
                  <a:fillRect l="-1706" b="-278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9B187B9-B405-40BF-A8F1-47DC092AA5FB}"/>
                  </a:ext>
                </a:extLst>
              </p:cNvPr>
              <p:cNvSpPr txBox="1"/>
              <p:nvPr/>
            </p:nvSpPr>
            <p:spPr>
              <a:xfrm>
                <a:off x="3569551" y="3667034"/>
                <a:ext cx="5799087"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𝛼</m:t>
                              </m:r>
                            </m:e>
                          </m:d>
                        </m:e>
                        <m:sup>
                          <m:r>
                            <a:rPr lang="en-US" altLang="zh-CN" sz="2400" b="0" i="1" smtClean="0">
                              <a:latin typeface="Cambria Math" panose="02040503050406030204" pitchFamily="18" charset="0"/>
                            </a:rPr>
                            <m:t>𝑛</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a:rPr lang="en-US" altLang="zh-CN" sz="2400" b="0" i="1" smtClean="0">
                              <a:latin typeface="Cambria Math" panose="02040503050406030204" pitchFamily="18" charset="0"/>
                            </a:rPr>
                            <m:t>𝛼</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𝛼</m:t>
                                  </m:r>
                                </m:e>
                              </m:d>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𝑖</m:t>
                              </m:r>
                            </m:sub>
                          </m:sSub>
                        </m:e>
                      </m:nary>
                    </m:oMath>
                  </m:oMathPara>
                </a14:m>
                <a:endParaRPr lang="zh-CN" altLang="en-US" dirty="0"/>
              </a:p>
            </p:txBody>
          </p:sp>
        </mc:Choice>
        <mc:Fallback xmlns="">
          <p:sp>
            <p:nvSpPr>
              <p:cNvPr id="8" name="文本框 7">
                <a:extLst>
                  <a:ext uri="{FF2B5EF4-FFF2-40B4-BE49-F238E27FC236}">
                    <a16:creationId xmlns:a16="http://schemas.microsoft.com/office/drawing/2014/main" id="{69B187B9-B405-40BF-A8F1-47DC092AA5FB}"/>
                  </a:ext>
                </a:extLst>
              </p:cNvPr>
              <p:cNvSpPr txBox="1">
                <a:spLocks noRot="1" noChangeAspect="1" noMove="1" noResize="1" noEditPoints="1" noAdjustHandles="1" noChangeArrowheads="1" noChangeShapeType="1" noTextEdit="1"/>
              </p:cNvSpPr>
              <p:nvPr/>
            </p:nvSpPr>
            <p:spPr>
              <a:xfrm>
                <a:off x="3569551" y="3667034"/>
                <a:ext cx="5799087" cy="1008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E427062-921F-41B9-80B6-15D23AF84914}"/>
                  </a:ext>
                </a:extLst>
              </p:cNvPr>
              <p:cNvSpPr txBox="1"/>
              <p:nvPr/>
            </p:nvSpPr>
            <p:spPr>
              <a:xfrm>
                <a:off x="3948112" y="5143322"/>
                <a:ext cx="4202882"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𝛼</m:t>
                              </m:r>
                            </m:e>
                          </m:d>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rPr>
                        <m:t>+</m:t>
                      </m:r>
                      <m:nary>
                        <m:naryPr>
                          <m:chr m:val="∑"/>
                          <m:ctrlPr>
                            <a:rPr lang="en-US" altLang="zh-CN" sz="2400" i="1">
                              <a:solidFill>
                                <a:srgbClr val="000000"/>
                              </a:solidFill>
                              <a:latin typeface="Cambria Math" panose="02040503050406030204" pitchFamily="18" charset="0"/>
                            </a:rPr>
                          </m:ctrlPr>
                        </m:naryPr>
                        <m:sub>
                          <m:r>
                            <a:rPr lang="en-US" altLang="zh-CN" sz="2400" i="1">
                              <a:solidFill>
                                <a:srgbClr val="000000"/>
                              </a:solidFill>
                              <a:latin typeface="Cambria Math" panose="02040503050406030204" pitchFamily="18" charset="0"/>
                            </a:rPr>
                            <m:t>𝑖</m:t>
                          </m:r>
                          <m:r>
                            <a:rPr lang="en-US" altLang="zh-CN" sz="2400" b="0" i="1" smtClean="0">
                              <a:solidFill>
                                <a:srgbClr val="000000"/>
                              </a:solidFill>
                              <a:latin typeface="Cambria Math" panose="02040503050406030204" pitchFamily="18" charset="0"/>
                            </a:rPr>
                            <m:t>=1</m:t>
                          </m:r>
                        </m:sub>
                        <m:sup>
                          <m:r>
                            <a:rPr lang="en-US" altLang="zh-CN" sz="2400" i="1">
                              <a:solidFill>
                                <a:srgbClr val="000000"/>
                              </a:solidFill>
                              <a:latin typeface="Cambria Math" panose="02040503050406030204" pitchFamily="18" charset="0"/>
                            </a:rPr>
                            <m:t>𝑛</m:t>
                          </m:r>
                        </m:sup>
                        <m:e>
                          <m:r>
                            <a:rPr lang="en-US" altLang="zh-CN" sz="2400" i="1">
                              <a:solidFill>
                                <a:srgbClr val="000000"/>
                              </a:solidFill>
                              <a:latin typeface="Cambria Math" panose="02040503050406030204" pitchFamily="18" charset="0"/>
                            </a:rPr>
                            <m:t>𝛼</m:t>
                          </m:r>
                          <m:sSup>
                            <m:sSupPr>
                              <m:ctrlPr>
                                <a:rPr lang="en-US" altLang="zh-CN" sz="2400" i="1">
                                  <a:solidFill>
                                    <a:srgbClr val="000000"/>
                                  </a:solidFill>
                                  <a:latin typeface="Cambria Math" panose="02040503050406030204" pitchFamily="18" charset="0"/>
                                </a:rPr>
                              </m:ctrlPr>
                            </m:sSupPr>
                            <m:e>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1−</m:t>
                                  </m:r>
                                  <m:r>
                                    <a:rPr lang="en-US" altLang="zh-CN" sz="2400" i="1">
                                      <a:solidFill>
                                        <a:srgbClr val="000000"/>
                                      </a:solidFill>
                                      <a:latin typeface="Cambria Math" panose="02040503050406030204" pitchFamily="18" charset="0"/>
                                    </a:rPr>
                                    <m:t>𝛼</m:t>
                                  </m:r>
                                </m:e>
                              </m:d>
                            </m:e>
                            <m:sup>
                              <m:r>
                                <a:rPr lang="en-US" altLang="zh-CN" sz="2400" i="1">
                                  <a:solidFill>
                                    <a:srgbClr val="000000"/>
                                  </a:solidFill>
                                  <a:latin typeface="Cambria Math" panose="02040503050406030204" pitchFamily="18" charset="0"/>
                                </a:rPr>
                                <m:t>𝑛</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𝑖</m:t>
                              </m:r>
                            </m:sup>
                          </m:sSup>
                        </m:e>
                      </m:nary>
                      <m:r>
                        <a:rPr lang="en-US" altLang="zh-CN" sz="2400" b="0" i="1" smtClean="0">
                          <a:solidFill>
                            <a:srgbClr val="000000"/>
                          </a:solidFill>
                          <a:latin typeface="Cambria Math" panose="02040503050406030204" pitchFamily="18" charset="0"/>
                        </a:rPr>
                        <m:t>=1</m:t>
                      </m:r>
                    </m:oMath>
                  </m:oMathPara>
                </a14:m>
                <a:endParaRPr lang="zh-CN" altLang="en-US" dirty="0"/>
              </a:p>
            </p:txBody>
          </p:sp>
        </mc:Choice>
        <mc:Fallback xmlns="">
          <p:sp>
            <p:nvSpPr>
              <p:cNvPr id="9" name="文本框 8">
                <a:extLst>
                  <a:ext uri="{FF2B5EF4-FFF2-40B4-BE49-F238E27FC236}">
                    <a16:creationId xmlns:a16="http://schemas.microsoft.com/office/drawing/2014/main" id="{FE427062-921F-41B9-80B6-15D23AF84914}"/>
                  </a:ext>
                </a:extLst>
              </p:cNvPr>
              <p:cNvSpPr txBox="1">
                <a:spLocks noRot="1" noChangeAspect="1" noMove="1" noResize="1" noEditPoints="1" noAdjustHandles="1" noChangeArrowheads="1" noChangeShapeType="1" noTextEdit="1"/>
              </p:cNvSpPr>
              <p:nvPr/>
            </p:nvSpPr>
            <p:spPr>
              <a:xfrm>
                <a:off x="3948112" y="5143322"/>
                <a:ext cx="4202882" cy="100822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0504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11596-279F-41A3-85FF-4B64B08F4C1D}"/>
              </a:ext>
            </a:extLst>
          </p:cNvPr>
          <p:cNvSpPr>
            <a:spLocks noGrp="1"/>
          </p:cNvSpPr>
          <p:nvPr>
            <p:ph type="title"/>
          </p:nvPr>
        </p:nvSpPr>
        <p:spPr/>
        <p:txBody>
          <a:bodyPr/>
          <a:lstStyle/>
          <a:p>
            <a:r>
              <a:rPr lang="en-US" altLang="zh-CN" dirty="0"/>
              <a:t>Action-value initialization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86CBAAD-BF0E-4EB3-AE89-B306D868C5EB}"/>
                  </a:ext>
                </a:extLst>
              </p:cNvPr>
              <p:cNvSpPr>
                <a:spLocks noGrp="1"/>
              </p:cNvSpPr>
              <p:nvPr>
                <p:ph idx="1"/>
              </p:nvPr>
            </p:nvSpPr>
            <p:spPr/>
            <p:txBody>
              <a:bodyPr/>
              <a:lstStyle/>
              <a:p>
                <a:r>
                  <a:rPr lang="en-US" altLang="zh-CN" dirty="0"/>
                  <a:t>We have seen that the algorithm is initialized with some default action-value estimate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𝑄</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m:t>
                    </m:r>
                  </m:oMath>
                </a14:m>
                <a:r>
                  <a:rPr lang="en-US" altLang="zh-CN" dirty="0"/>
                  <a:t>.</a:t>
                </a:r>
              </a:p>
              <a:p>
                <a:r>
                  <a:rPr lang="en-US" altLang="zh-CN" dirty="0"/>
                  <a:t>This method is statistically biased by the initial estimate.</a:t>
                </a:r>
              </a:p>
              <a:p>
                <a:r>
                  <a:rPr lang="en-US" altLang="zh-CN" dirty="0"/>
                  <a:t>For the sampled average, the bias disappears once all actions have been selected.</a:t>
                </a:r>
              </a:p>
              <a:p>
                <a:r>
                  <a:rPr lang="en-US" altLang="zh-CN" dirty="0"/>
                  <a:t>However, for the weighted average, the bias is permanent. Even if it decreases over time.</a:t>
                </a:r>
              </a:p>
              <a:p>
                <a:r>
                  <a:rPr lang="en-US" altLang="zh-CN" dirty="0"/>
                  <a:t>An example</a:t>
                </a:r>
              </a:p>
              <a:p>
                <a:pPr lvl="1"/>
                <a:r>
                  <a:rPr lang="en-US" altLang="zh-CN" dirty="0"/>
                  <a:t>We can compare the sampled average and the weighted average.</a:t>
                </a:r>
              </a:p>
              <a:p>
                <a:pPr lvl="1"/>
                <a:r>
                  <a:rPr lang="en-US" altLang="zh-CN" dirty="0"/>
                  <a:t>We will initialize the weighted average of action 4 to something neutral like 0.</a:t>
                </a:r>
              </a:p>
              <a:p>
                <a:endParaRPr lang="zh-CN" altLang="en-US" dirty="0"/>
              </a:p>
            </p:txBody>
          </p:sp>
        </mc:Choice>
        <mc:Fallback xmlns="">
          <p:sp>
            <p:nvSpPr>
              <p:cNvPr id="3" name="内容占位符 2">
                <a:extLst>
                  <a:ext uri="{FF2B5EF4-FFF2-40B4-BE49-F238E27FC236}">
                    <a16:creationId xmlns:a16="http://schemas.microsoft.com/office/drawing/2014/main" id="{586CBAAD-BF0E-4EB3-AE89-B306D868C5EB}"/>
                  </a:ext>
                </a:extLst>
              </p:cNvPr>
              <p:cNvSpPr>
                <a:spLocks noGrp="1" noRot="1" noChangeAspect="1" noMove="1" noResize="1" noEditPoints="1" noAdjustHandles="1" noChangeArrowheads="1" noChangeShapeType="1" noTextEdit="1"/>
              </p:cNvSpPr>
              <p:nvPr>
                <p:ph idx="1"/>
              </p:nvPr>
            </p:nvSpPr>
            <p:spPr>
              <a:blipFill>
                <a:blip r:embed="rId2"/>
                <a:stretch>
                  <a:fillRect l="-869" t="-1779" r="-271"/>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75CBE50A-5FA3-48EC-A3C1-F32D59F816A7}"/>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978BCD96-CE91-4AD7-BBD5-2729EE6A95C2}"/>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FEC52C08-097C-49D3-A7E4-4E9309A4DB39}"/>
              </a:ext>
            </a:extLst>
          </p:cNvPr>
          <p:cNvSpPr>
            <a:spLocks noGrp="1"/>
          </p:cNvSpPr>
          <p:nvPr>
            <p:ph type="sldNum" sz="quarter" idx="12"/>
          </p:nvPr>
        </p:nvSpPr>
        <p:spPr/>
        <p:txBody>
          <a:bodyPr/>
          <a:lstStyle/>
          <a:p>
            <a:fld id="{0E6D59EA-74EB-4426-9363-A4C6AA2DED66}" type="slidenum">
              <a:rPr lang="en-US" smtClean="0"/>
              <a:t>15</a:t>
            </a:fld>
            <a:endParaRPr lang="en-US"/>
          </a:p>
        </p:txBody>
      </p:sp>
    </p:spTree>
    <p:extLst>
      <p:ext uri="{BB962C8B-B14F-4D97-AF65-F5344CB8AC3E}">
        <p14:creationId xmlns:p14="http://schemas.microsoft.com/office/powerpoint/2010/main" val="220960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82D62-9322-4A50-8D7C-1BD005F8C077}"/>
              </a:ext>
            </a:extLst>
          </p:cNvPr>
          <p:cNvSpPr>
            <a:spLocks noGrp="1"/>
          </p:cNvSpPr>
          <p:nvPr>
            <p:ph type="title"/>
          </p:nvPr>
        </p:nvSpPr>
        <p:spPr/>
        <p:txBody>
          <a:bodyPr/>
          <a:lstStyle/>
          <a:p>
            <a:r>
              <a:rPr lang="en-US" altLang="zh-CN" dirty="0"/>
              <a:t>Action-value initialization</a:t>
            </a:r>
            <a:endParaRPr lang="zh-CN" altLang="en-US" dirty="0"/>
          </a:p>
        </p:txBody>
      </p:sp>
      <p:sp>
        <p:nvSpPr>
          <p:cNvPr id="3" name="内容占位符 2">
            <a:extLst>
              <a:ext uri="{FF2B5EF4-FFF2-40B4-BE49-F238E27FC236}">
                <a16:creationId xmlns:a16="http://schemas.microsoft.com/office/drawing/2014/main" id="{062D4554-9DE9-4A3D-A08C-8C603F83D683}"/>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FCCF1C7-B510-4539-ABFB-AB61814D00D9}"/>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E7171B5D-CFEA-4A7F-BBC6-3A20F4BC3572}"/>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BC6B0B00-A601-4DC7-B9A9-E521A3159F22}"/>
              </a:ext>
            </a:extLst>
          </p:cNvPr>
          <p:cNvSpPr>
            <a:spLocks noGrp="1"/>
          </p:cNvSpPr>
          <p:nvPr>
            <p:ph type="sldNum" sz="quarter" idx="12"/>
          </p:nvPr>
        </p:nvSpPr>
        <p:spPr/>
        <p:txBody>
          <a:bodyPr/>
          <a:lstStyle/>
          <a:p>
            <a:fld id="{0E6D59EA-74EB-4426-9363-A4C6AA2DED66}" type="slidenum">
              <a:rPr lang="en-US" smtClean="0"/>
              <a:t>16</a:t>
            </a:fld>
            <a:endParaRPr lang="en-US"/>
          </a:p>
        </p:txBody>
      </p:sp>
      <p:pic>
        <p:nvPicPr>
          <p:cNvPr id="6146" name="Picture 2" descr="https://people.stfx.ca/jdelamer/courses/csci-531/_images/mab-example-weighted-avg.png">
            <a:extLst>
              <a:ext uri="{FF2B5EF4-FFF2-40B4-BE49-F238E27FC236}">
                <a16:creationId xmlns:a16="http://schemas.microsoft.com/office/drawing/2014/main" id="{25312E90-DEA6-4408-8573-B30C4E4FBB6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4861"/>
          <a:stretch/>
        </p:blipFill>
        <p:spPr bwMode="auto">
          <a:xfrm>
            <a:off x="319088" y="2190750"/>
            <a:ext cx="567486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people.stfx.ca/jdelamer/courses/csci-531/_images/mab-example-weighted-avg.png">
            <a:extLst>
              <a:ext uri="{FF2B5EF4-FFF2-40B4-BE49-F238E27FC236}">
                <a16:creationId xmlns:a16="http://schemas.microsoft.com/office/drawing/2014/main" id="{475165C0-4ABF-425D-A517-BCF4BADAA8F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088" t="26389" r="7750"/>
          <a:stretch/>
        </p:blipFill>
        <p:spPr bwMode="auto">
          <a:xfrm>
            <a:off x="6815137" y="152400"/>
            <a:ext cx="5057775" cy="643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467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CE5FE-292A-418E-A17D-A13075ADA76A}"/>
              </a:ext>
            </a:extLst>
          </p:cNvPr>
          <p:cNvSpPr>
            <a:spLocks noGrp="1"/>
          </p:cNvSpPr>
          <p:nvPr>
            <p:ph type="title"/>
          </p:nvPr>
        </p:nvSpPr>
        <p:spPr/>
        <p:txBody>
          <a:bodyPr/>
          <a:lstStyle/>
          <a:p>
            <a:r>
              <a:rPr lang="en-US" altLang="zh-CN" dirty="0"/>
              <a:t>Action-value initialization</a:t>
            </a:r>
            <a:endParaRPr lang="zh-CN" altLang="en-US" dirty="0"/>
          </a:p>
        </p:txBody>
      </p:sp>
      <p:sp>
        <p:nvSpPr>
          <p:cNvPr id="3" name="内容占位符 2">
            <a:extLst>
              <a:ext uri="{FF2B5EF4-FFF2-40B4-BE49-F238E27FC236}">
                <a16:creationId xmlns:a16="http://schemas.microsoft.com/office/drawing/2014/main" id="{ED3B98C7-57C9-4384-96D3-E8E756B77C3E}"/>
              </a:ext>
            </a:extLst>
          </p:cNvPr>
          <p:cNvSpPr>
            <a:spLocks noGrp="1"/>
          </p:cNvSpPr>
          <p:nvPr>
            <p:ph idx="1"/>
          </p:nvPr>
        </p:nvSpPr>
        <p:spPr/>
        <p:txBody>
          <a:bodyPr/>
          <a:lstStyle/>
          <a:p>
            <a:r>
              <a:rPr lang="en-US" altLang="zh-CN" dirty="0"/>
              <a:t>This bias cannot be overcome by choosing different initial value.</a:t>
            </a:r>
          </a:p>
          <a:p>
            <a:r>
              <a:rPr lang="en-US" altLang="zh-CN" dirty="0"/>
              <a:t>Setting all the actions to a positive value is optimistic.</a:t>
            </a:r>
          </a:p>
          <a:p>
            <a:r>
              <a:rPr lang="en-US" altLang="zh-CN" dirty="0"/>
              <a:t>After trying one action:</a:t>
            </a:r>
          </a:p>
          <a:p>
            <a:pPr lvl="1"/>
            <a:r>
              <a:rPr lang="en-US" altLang="zh-CN" dirty="0"/>
              <a:t>The algorithm will be disappointed by the returned reward (compared to the estimate).</a:t>
            </a:r>
          </a:p>
          <a:p>
            <a:pPr lvl="1"/>
            <a:r>
              <a:rPr lang="en-US" altLang="zh-CN" dirty="0"/>
              <a:t>It will select another action due to this disappointment.</a:t>
            </a:r>
          </a:p>
          <a:p>
            <a:r>
              <a:rPr lang="en-US" altLang="zh-CN" dirty="0"/>
              <a:t>Because all the actions are over optimistic, the algorithm will choose all of them multiple times.</a:t>
            </a:r>
          </a:p>
          <a:p>
            <a:endParaRPr lang="zh-CN" altLang="en-US" dirty="0"/>
          </a:p>
        </p:txBody>
      </p:sp>
      <p:sp>
        <p:nvSpPr>
          <p:cNvPr id="4" name="日期占位符 3">
            <a:extLst>
              <a:ext uri="{FF2B5EF4-FFF2-40B4-BE49-F238E27FC236}">
                <a16:creationId xmlns:a16="http://schemas.microsoft.com/office/drawing/2014/main" id="{025A2DA7-3A8D-4751-B1AA-6649C60B5E83}"/>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4F6B9A01-6AAC-4DD8-B3C9-0C82948AD229}"/>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9F228E11-D822-415F-8F01-E26505198085}"/>
              </a:ext>
            </a:extLst>
          </p:cNvPr>
          <p:cNvSpPr>
            <a:spLocks noGrp="1"/>
          </p:cNvSpPr>
          <p:nvPr>
            <p:ph type="sldNum" sz="quarter" idx="12"/>
          </p:nvPr>
        </p:nvSpPr>
        <p:spPr/>
        <p:txBody>
          <a:bodyPr/>
          <a:lstStyle/>
          <a:p>
            <a:fld id="{0E6D59EA-74EB-4426-9363-A4C6AA2DED66}" type="slidenum">
              <a:rPr lang="en-US" smtClean="0"/>
              <a:t>17</a:t>
            </a:fld>
            <a:endParaRPr lang="en-US"/>
          </a:p>
        </p:txBody>
      </p:sp>
    </p:spTree>
    <p:extLst>
      <p:ext uri="{BB962C8B-B14F-4D97-AF65-F5344CB8AC3E}">
        <p14:creationId xmlns:p14="http://schemas.microsoft.com/office/powerpoint/2010/main" val="1494259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3387E-BC43-487F-9079-B5E2A66E7000}"/>
              </a:ext>
            </a:extLst>
          </p:cNvPr>
          <p:cNvSpPr>
            <a:spLocks noGrp="1"/>
          </p:cNvSpPr>
          <p:nvPr>
            <p:ph type="title"/>
          </p:nvPr>
        </p:nvSpPr>
        <p:spPr/>
        <p:txBody>
          <a:bodyPr/>
          <a:lstStyle/>
          <a:p>
            <a:r>
              <a:rPr lang="en-US" altLang="zh-CN" dirty="0"/>
              <a:t>Upper-Confidence-Bound action-selection</a:t>
            </a:r>
            <a:endParaRPr lang="zh-CN" altLang="en-US" dirty="0"/>
          </a:p>
        </p:txBody>
      </p:sp>
      <p:sp>
        <p:nvSpPr>
          <p:cNvPr id="3" name="内容占位符 2">
            <a:extLst>
              <a:ext uri="{FF2B5EF4-FFF2-40B4-BE49-F238E27FC236}">
                <a16:creationId xmlns:a16="http://schemas.microsoft.com/office/drawing/2014/main" id="{1A12F3F8-B600-4E4F-B5E9-F97C8862AF1E}"/>
              </a:ext>
            </a:extLst>
          </p:cNvPr>
          <p:cNvSpPr>
            <a:spLocks noGrp="1"/>
          </p:cNvSpPr>
          <p:nvPr>
            <p:ph idx="1"/>
          </p:nvPr>
        </p:nvSpPr>
        <p:spPr/>
        <p:txBody>
          <a:bodyPr>
            <a:noAutofit/>
          </a:bodyPr>
          <a:lstStyle/>
          <a:p>
            <a:r>
              <a:rPr lang="en-US" altLang="zh-CN" dirty="0"/>
              <a:t>Greedy action-selection:</a:t>
            </a:r>
          </a:p>
          <a:p>
            <a:pPr lvl="1"/>
            <a:r>
              <a:rPr lang="en-US" altLang="zh-CN" dirty="0"/>
              <a:t>Always choose the action that has the higher expected reward.</a:t>
            </a:r>
          </a:p>
          <a:p>
            <a:pPr lvl="1"/>
            <a:r>
              <a:rPr lang="en-US" altLang="zh-CN" dirty="0"/>
              <a:t>It doesn’t explore.</a:t>
            </a:r>
          </a:p>
          <a:p>
            <a:r>
              <a:rPr lang="zh-CN" altLang="en-US" dirty="0"/>
              <a:t>𝜖</a:t>
            </a:r>
            <a:r>
              <a:rPr lang="en-US" altLang="zh-CN" dirty="0"/>
              <a:t>-greedy action-selection:</a:t>
            </a:r>
          </a:p>
          <a:p>
            <a:pPr lvl="1"/>
            <a:r>
              <a:rPr lang="en-US" altLang="zh-CN" dirty="0"/>
              <a:t>It forces the selection of non-greedy action based on a probability </a:t>
            </a:r>
            <a:r>
              <a:rPr lang="zh-CN" altLang="en-US" dirty="0"/>
              <a:t>𝜖</a:t>
            </a:r>
            <a:r>
              <a:rPr lang="en-US" altLang="zh-CN" dirty="0"/>
              <a:t>.</a:t>
            </a:r>
          </a:p>
          <a:p>
            <a:pPr lvl="1"/>
            <a:r>
              <a:rPr lang="en-US" altLang="zh-CN" dirty="0"/>
              <a:t>No preferences between non-greedy action.</a:t>
            </a:r>
          </a:p>
          <a:p>
            <a:r>
              <a:rPr lang="en-US" altLang="zh-CN" dirty="0"/>
              <a:t>It is possible to improve the action-selection by adding a few parameters to the selection algorithm.</a:t>
            </a:r>
          </a:p>
          <a:p>
            <a:r>
              <a:rPr lang="en-US" altLang="zh-CN" dirty="0"/>
              <a:t>The idea is to base the exploration on the uncertainty of the estimate.</a:t>
            </a:r>
          </a:p>
          <a:p>
            <a:pPr lvl="1"/>
            <a:r>
              <a:rPr lang="en-US" altLang="zh-CN" dirty="0"/>
              <a:t>Having a high uncertainty means that we didn’t explore the action often compared to the numbers of action selected in total.</a:t>
            </a:r>
          </a:p>
          <a:p>
            <a:pPr lvl="1"/>
            <a:r>
              <a:rPr lang="en-US" altLang="zh-CN" dirty="0"/>
              <a:t>If we don’t have a good estimate, we should explore.</a:t>
            </a:r>
          </a:p>
          <a:p>
            <a:pPr lvl="1"/>
            <a:r>
              <a:rPr lang="en-US" altLang="zh-CN" dirty="0"/>
              <a:t>We call this </a:t>
            </a:r>
            <a:r>
              <a:rPr lang="en-US" altLang="zh-CN" b="1" dirty="0">
                <a:solidFill>
                  <a:srgbClr val="FF0000"/>
                </a:solidFill>
              </a:rPr>
              <a:t>Upper-Confidence bound</a:t>
            </a:r>
            <a:r>
              <a:rPr lang="en-US" altLang="zh-CN" dirty="0"/>
              <a:t>.</a:t>
            </a:r>
            <a:endParaRPr lang="zh-CN" altLang="en-US" dirty="0"/>
          </a:p>
        </p:txBody>
      </p:sp>
      <p:sp>
        <p:nvSpPr>
          <p:cNvPr id="4" name="日期占位符 3">
            <a:extLst>
              <a:ext uri="{FF2B5EF4-FFF2-40B4-BE49-F238E27FC236}">
                <a16:creationId xmlns:a16="http://schemas.microsoft.com/office/drawing/2014/main" id="{85F7BF8F-136F-4C3B-BC93-B9A4354CF86D}"/>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28B98103-308E-4C7B-8B0D-8BF72DF29917}"/>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44B0D5BB-5450-4F27-B2E1-A95843852629}"/>
              </a:ext>
            </a:extLst>
          </p:cNvPr>
          <p:cNvSpPr>
            <a:spLocks noGrp="1"/>
          </p:cNvSpPr>
          <p:nvPr>
            <p:ph type="sldNum" sz="quarter" idx="12"/>
          </p:nvPr>
        </p:nvSpPr>
        <p:spPr/>
        <p:txBody>
          <a:bodyPr/>
          <a:lstStyle/>
          <a:p>
            <a:fld id="{0E6D59EA-74EB-4426-9363-A4C6AA2DED66}" type="slidenum">
              <a:rPr lang="en-US" smtClean="0"/>
              <a:t>18</a:t>
            </a:fld>
            <a:endParaRPr lang="en-US"/>
          </a:p>
        </p:txBody>
      </p:sp>
    </p:spTree>
    <p:extLst>
      <p:ext uri="{BB962C8B-B14F-4D97-AF65-F5344CB8AC3E}">
        <p14:creationId xmlns:p14="http://schemas.microsoft.com/office/powerpoint/2010/main" val="3136788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FAB725-7BE5-4EE3-B0E7-FDE6EE7B4BA6}"/>
              </a:ext>
            </a:extLst>
          </p:cNvPr>
          <p:cNvSpPr>
            <a:spLocks noGrp="1"/>
          </p:cNvSpPr>
          <p:nvPr>
            <p:ph type="title"/>
          </p:nvPr>
        </p:nvSpPr>
        <p:spPr/>
        <p:txBody>
          <a:bodyPr/>
          <a:lstStyle/>
          <a:p>
            <a:r>
              <a:rPr lang="en-US" altLang="zh-CN" dirty="0"/>
              <a:t>Upper-Confidence-Bound action-selection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36559E-8877-4BF2-BC22-2BACC2F16035}"/>
                  </a:ext>
                </a:extLst>
              </p:cNvPr>
              <p:cNvSpPr>
                <a:spLocks noGrp="1"/>
              </p:cNvSpPr>
              <p:nvPr>
                <p:ph idx="1"/>
              </p:nvPr>
            </p:nvSpPr>
            <p:spPr/>
            <p:txBody>
              <a:bodyPr>
                <a:normAutofit/>
              </a:bodyPr>
              <a:lstStyle/>
              <a:p>
                <a:r>
                  <a:rPr lang="en-US" altLang="zh-CN" dirty="0"/>
                  <a:t>The action-selection formula becomes:</a:t>
                </a:r>
              </a:p>
              <a:p>
                <a:endParaRPr lang="en-US" altLang="zh-CN" sz="2800" dirty="0"/>
              </a:p>
              <a:p>
                <a:endParaRPr lang="en-US" altLang="zh-CN" sz="2800" dirty="0"/>
              </a:p>
              <a:p>
                <a:r>
                  <a:rPr lang="en-US" altLang="zh-CN" dirty="0"/>
                  <a:t>where </a:t>
                </a:r>
                <a14:m>
                  <m:oMath xmlns:m="http://schemas.openxmlformats.org/officeDocument/2006/math">
                    <m:r>
                      <m:rPr>
                        <m:sty m:val="p"/>
                      </m:rPr>
                      <a:rPr lang="en-US" altLang="zh-CN" i="1" dirty="0" smtClean="0">
                        <a:latin typeface="Cambria Math" panose="02040503050406030204" pitchFamily="18" charset="0"/>
                      </a:rPr>
                      <m:t>ln</m:t>
                    </m:r>
                    <m:r>
                      <a:rPr lang="en-US" altLang="zh-CN" i="1" dirty="0">
                        <a:latin typeface="Cambria Math" panose="02040503050406030204" pitchFamily="18" charset="0"/>
                      </a:rPr>
                      <m:t>⁡</m:t>
                    </m:r>
                    <m:r>
                      <a:rPr lang="zh-CN" altLang="en-US" i="1" dirty="0">
                        <a:latin typeface="Cambria Math" panose="02040503050406030204" pitchFamily="18" charset="0"/>
                      </a:rPr>
                      <m:t>𝑡</m:t>
                    </m:r>
                  </m:oMath>
                </a14:m>
                <a:r>
                  <a:rPr lang="zh-CN" altLang="en-US" dirty="0"/>
                  <a:t> </a:t>
                </a:r>
                <a:r>
                  <a:rPr lang="en-US" altLang="zh-CN" dirty="0"/>
                  <a:t>is the natural logarithm of </a:t>
                </a:r>
                <a:r>
                  <a:rPr lang="zh-CN" altLang="en-US" dirty="0"/>
                  <a:t>𝑡</a:t>
                </a:r>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𝑁</m:t>
                        </m:r>
                      </m:e>
                      <m:sub>
                        <m:r>
                          <a:rPr lang="zh-CN" altLang="en-US" i="1" dirty="0" smtClean="0">
                            <a:latin typeface="Cambria Math" panose="02040503050406030204" pitchFamily="18" charset="0"/>
                          </a:rPr>
                          <m:t>𝑡</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m:t>
                    </m:r>
                  </m:oMath>
                </a14:m>
                <a:r>
                  <a:rPr lang="en-US" altLang="zh-CN" dirty="0"/>
                  <a:t> is the number of time </a:t>
                </a:r>
                <a:r>
                  <a:rPr lang="zh-CN" altLang="en-US" dirty="0"/>
                  <a:t>𝑎 </a:t>
                </a:r>
                <a:r>
                  <a:rPr lang="en-US" altLang="zh-CN" dirty="0"/>
                  <a:t>has been selected, and </a:t>
                </a:r>
                <a:r>
                  <a:rPr lang="zh-CN" altLang="en-US" dirty="0"/>
                  <a:t>𝑐</a:t>
                </a:r>
                <a:r>
                  <a:rPr lang="en-US" altLang="zh-CN" dirty="0"/>
                  <a:t>&gt;0 the degree of exploration.</a:t>
                </a:r>
              </a:p>
              <a:p>
                <a:endParaRPr lang="zh-CN" altLang="en-US" dirty="0"/>
              </a:p>
            </p:txBody>
          </p:sp>
        </mc:Choice>
        <mc:Fallback xmlns="">
          <p:sp>
            <p:nvSpPr>
              <p:cNvPr id="3" name="内容占位符 2">
                <a:extLst>
                  <a:ext uri="{FF2B5EF4-FFF2-40B4-BE49-F238E27FC236}">
                    <a16:creationId xmlns:a16="http://schemas.microsoft.com/office/drawing/2014/main" id="{CE36559E-8877-4BF2-BC22-2BACC2F16035}"/>
                  </a:ext>
                </a:extLst>
              </p:cNvPr>
              <p:cNvSpPr>
                <a:spLocks noGrp="1" noRot="1" noChangeAspect="1" noMove="1" noResize="1" noEditPoints="1" noAdjustHandles="1" noChangeArrowheads="1" noChangeShapeType="1" noTextEdit="1"/>
              </p:cNvSpPr>
              <p:nvPr>
                <p:ph idx="1"/>
              </p:nvPr>
            </p:nvSpPr>
            <p:spPr>
              <a:blipFill>
                <a:blip r:embed="rId2"/>
                <a:stretch>
                  <a:fillRect l="-869" t="-1639" r="-97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549C0005-3601-407E-B788-C49DB7080C92}"/>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AF50327F-0BA3-4C84-B0D3-742CA409095A}"/>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7D1C0FD0-D318-47ED-9952-A7511A9E85E3}"/>
              </a:ext>
            </a:extLst>
          </p:cNvPr>
          <p:cNvSpPr>
            <a:spLocks noGrp="1"/>
          </p:cNvSpPr>
          <p:nvPr>
            <p:ph type="sldNum" sz="quarter" idx="12"/>
          </p:nvPr>
        </p:nvSpPr>
        <p:spPr/>
        <p:txBody>
          <a:bodyPr/>
          <a:lstStyle/>
          <a:p>
            <a:fld id="{0E6D59EA-74EB-4426-9363-A4C6AA2DED66}" type="slidenum">
              <a:rPr lang="en-US" smtClean="0"/>
              <a:t>19</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80F82D0-64A8-405C-BD11-69697C2F8733}"/>
                  </a:ext>
                </a:extLst>
              </p:cNvPr>
              <p:cNvSpPr txBox="1"/>
              <p:nvPr/>
            </p:nvSpPr>
            <p:spPr>
              <a:xfrm>
                <a:off x="3605212" y="1454951"/>
                <a:ext cx="4379148" cy="11738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arg</m:t>
                          </m:r>
                        </m:fName>
                        <m:e>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max</m:t>
                                  </m:r>
                                </m:e>
                                <m:lim>
                                  <m:r>
                                    <a:rPr lang="en-US" altLang="zh-CN" sz="2400" b="0" i="1" smtClean="0">
                                      <a:latin typeface="Cambria Math" panose="02040503050406030204" pitchFamily="18" charset="0"/>
                                    </a:rPr>
                                    <m:t>𝑎</m:t>
                                  </m:r>
                                </m:lim>
                              </m:limLow>
                            </m:fName>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ad>
                                    <m:radPr>
                                      <m:degHide m:val="on"/>
                                      <m:ctrlPr>
                                        <a:rPr lang="en-US" altLang="zh-CN" sz="2400" b="0" i="1" smtClean="0">
                                          <a:latin typeface="Cambria Math" panose="02040503050406030204" pitchFamily="18" charset="0"/>
                                        </a:rPr>
                                      </m:ctrlPr>
                                    </m:radPr>
                                    <m:deg/>
                                    <m:e>
                                      <m:f>
                                        <m:fPr>
                                          <m:ctrlPr>
                                            <a:rPr lang="en-US" altLang="zh-CN" sz="2400" b="0" i="1" smtClean="0">
                                              <a:latin typeface="Cambria Math" panose="02040503050406030204" pitchFamily="18" charset="0"/>
                                            </a:rPr>
                                          </m:ctrlPr>
                                        </m:fPr>
                                        <m:num>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ln</m:t>
                                              </m:r>
                                            </m:fName>
                                            <m:e>
                                              <m:r>
                                                <a:rPr lang="en-US" altLang="zh-CN" sz="2400" b="0" i="1" smtClean="0">
                                                  <a:latin typeface="Cambria Math" panose="02040503050406030204" pitchFamily="18" charset="0"/>
                                                </a:rPr>
                                                <m:t>𝑡</m:t>
                                              </m:r>
                                            </m:e>
                                          </m:func>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e>
                                          </m:d>
                                        </m:den>
                                      </m:f>
                                    </m:e>
                                  </m:rad>
                                </m:e>
                              </m:d>
                            </m:e>
                          </m:func>
                        </m:e>
                      </m:func>
                    </m:oMath>
                  </m:oMathPara>
                </a14:m>
                <a:endParaRPr lang="zh-CN" altLang="en-US" dirty="0"/>
              </a:p>
            </p:txBody>
          </p:sp>
        </mc:Choice>
        <mc:Fallback xmlns="">
          <p:sp>
            <p:nvSpPr>
              <p:cNvPr id="7" name="文本框 6">
                <a:extLst>
                  <a:ext uri="{FF2B5EF4-FFF2-40B4-BE49-F238E27FC236}">
                    <a16:creationId xmlns:a16="http://schemas.microsoft.com/office/drawing/2014/main" id="{E80F82D0-64A8-405C-BD11-69697C2F8733}"/>
                  </a:ext>
                </a:extLst>
              </p:cNvPr>
              <p:cNvSpPr txBox="1">
                <a:spLocks noRot="1" noChangeAspect="1" noMove="1" noResize="1" noEditPoints="1" noAdjustHandles="1" noChangeArrowheads="1" noChangeShapeType="1" noTextEdit="1"/>
              </p:cNvSpPr>
              <p:nvPr/>
            </p:nvSpPr>
            <p:spPr>
              <a:xfrm>
                <a:off x="3605212" y="1454951"/>
                <a:ext cx="4379148" cy="1173847"/>
              </a:xfrm>
              <a:prstGeom prst="rect">
                <a:avLst/>
              </a:prstGeom>
              <a:blipFill>
                <a:blip r:embed="rId3"/>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0D390D0E-F484-47CA-85C3-3B5562289479}"/>
              </a:ext>
            </a:extLst>
          </p:cNvPr>
          <p:cNvPicPr>
            <a:picLocks noChangeAspect="1"/>
          </p:cNvPicPr>
          <p:nvPr/>
        </p:nvPicPr>
        <p:blipFill>
          <a:blip r:embed="rId4"/>
          <a:stretch>
            <a:fillRect/>
          </a:stretch>
        </p:blipFill>
        <p:spPr>
          <a:xfrm>
            <a:off x="612940" y="3857694"/>
            <a:ext cx="11188452" cy="1716020"/>
          </a:xfrm>
          <a:prstGeom prst="rect">
            <a:avLst/>
          </a:prstGeom>
        </p:spPr>
      </p:pic>
    </p:spTree>
    <p:extLst>
      <p:ext uri="{BB962C8B-B14F-4D97-AF65-F5344CB8AC3E}">
        <p14:creationId xmlns:p14="http://schemas.microsoft.com/office/powerpoint/2010/main" val="1372343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K-Armed Bandit Problem</a:t>
            </a:r>
            <a:endParaRPr lang="zh-CN" altLang="en-US" dirty="0"/>
          </a:p>
        </p:txBody>
      </p:sp>
      <p:sp>
        <p:nvSpPr>
          <p:cNvPr id="3" name="内容占位符 2"/>
          <p:cNvSpPr>
            <a:spLocks noGrp="1"/>
          </p:cNvSpPr>
          <p:nvPr>
            <p:ph idx="1"/>
          </p:nvPr>
        </p:nvSpPr>
        <p:spPr/>
        <p:txBody>
          <a:bodyPr>
            <a:normAutofit/>
          </a:bodyPr>
          <a:lstStyle/>
          <a:p>
            <a:r>
              <a:rPr lang="en-US" altLang="zh-CN" dirty="0"/>
              <a:t>The K-armed bandit problem (also known as the multi-armed bandit problem) is a simple, yet powerful example of allocation of a limited set of resources over time and under uncertainty.</a:t>
            </a:r>
          </a:p>
          <a:p>
            <a:r>
              <a:rPr lang="en-US" altLang="zh-CN" dirty="0"/>
              <a:t>It has been initially studied by Thompson (1933), who suggested a heuristic for navigating the exploration-exploitation dilemma.</a:t>
            </a:r>
          </a:p>
        </p:txBody>
      </p:sp>
      <p:sp>
        <p:nvSpPr>
          <p:cNvPr id="4" name="日期占位符 3"/>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pic>
        <p:nvPicPr>
          <p:cNvPr id="12290" name="Picture 2" descr="https://miro.medium.com/v2/resize:fit:1400/1*QtG3PRxhrP-BkB6bO6aVgw.png">
            <a:extLst>
              <a:ext uri="{FF2B5EF4-FFF2-40B4-BE49-F238E27FC236}">
                <a16:creationId xmlns:a16="http://schemas.microsoft.com/office/drawing/2014/main" id="{E1E7CC3B-7A37-4FAB-AF79-8465031DA8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91"/>
          <a:stretch/>
        </p:blipFill>
        <p:spPr bwMode="auto">
          <a:xfrm>
            <a:off x="0" y="2552700"/>
            <a:ext cx="121920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856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B4F4B-9534-4D10-B385-B76CAA6FBA98}"/>
              </a:ext>
            </a:extLst>
          </p:cNvPr>
          <p:cNvSpPr>
            <a:spLocks noGrp="1"/>
          </p:cNvSpPr>
          <p:nvPr>
            <p:ph type="title"/>
          </p:nvPr>
        </p:nvSpPr>
        <p:spPr/>
        <p:txBody>
          <a:bodyPr/>
          <a:lstStyle/>
          <a:p>
            <a:r>
              <a:rPr lang="en-US" altLang="zh-CN" dirty="0"/>
              <a:t>Upper-Confidence-Bound action-selection</a:t>
            </a:r>
            <a:endParaRPr lang="zh-CN" altLang="en-US" dirty="0"/>
          </a:p>
        </p:txBody>
      </p:sp>
      <p:sp>
        <p:nvSpPr>
          <p:cNvPr id="3" name="内容占位符 2">
            <a:extLst>
              <a:ext uri="{FF2B5EF4-FFF2-40B4-BE49-F238E27FC236}">
                <a16:creationId xmlns:a16="http://schemas.microsoft.com/office/drawing/2014/main" id="{BF884962-97DA-454E-8F33-49C089E7684F}"/>
              </a:ext>
            </a:extLst>
          </p:cNvPr>
          <p:cNvSpPr>
            <a:spLocks noGrp="1"/>
          </p:cNvSpPr>
          <p:nvPr>
            <p:ph idx="1"/>
          </p:nvPr>
        </p:nvSpPr>
        <p:spPr/>
        <p:txBody>
          <a:bodyPr/>
          <a:lstStyle/>
          <a:p>
            <a:r>
              <a:rPr lang="en-US" altLang="zh-CN" dirty="0"/>
              <a:t>When our uncertainty on the estimate decrease the action is less selected</a:t>
            </a:r>
          </a:p>
          <a:p>
            <a:endParaRPr lang="en-US" altLang="zh-CN" dirty="0"/>
          </a:p>
          <a:p>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2612217D-EDC8-407C-8015-C6E89CE3D3DA}"/>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5AB0A0BE-2104-4D9F-B8A1-777C624E554B}"/>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CFFE7F04-222F-4D67-9CEE-D43806864F9D}"/>
              </a:ext>
            </a:extLst>
          </p:cNvPr>
          <p:cNvSpPr>
            <a:spLocks noGrp="1"/>
          </p:cNvSpPr>
          <p:nvPr>
            <p:ph type="sldNum" sz="quarter" idx="12"/>
          </p:nvPr>
        </p:nvSpPr>
        <p:spPr/>
        <p:txBody>
          <a:bodyPr/>
          <a:lstStyle/>
          <a:p>
            <a:fld id="{0E6D59EA-74EB-4426-9363-A4C6AA2DED66}" type="slidenum">
              <a:rPr lang="en-US" smtClean="0"/>
              <a:t>20</a:t>
            </a:fld>
            <a:endParaRPr lang="en-US"/>
          </a:p>
        </p:txBody>
      </p:sp>
      <p:pic>
        <p:nvPicPr>
          <p:cNvPr id="1026" name="Picture 2" descr="https://people.stfx.ca/jdelamer/courses/csci-531/_images/ucb.drawio.png">
            <a:extLst>
              <a:ext uri="{FF2B5EF4-FFF2-40B4-BE49-F238E27FC236}">
                <a16:creationId xmlns:a16="http://schemas.microsoft.com/office/drawing/2014/main" id="{BF79595C-6408-4962-92C8-6B13ECB756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3290" y="1822886"/>
            <a:ext cx="7036447" cy="448472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C5E2371A-E83D-464A-AC79-ABC6C0F6890C}"/>
              </a:ext>
            </a:extLst>
          </p:cNvPr>
          <p:cNvSpPr/>
          <p:nvPr/>
        </p:nvSpPr>
        <p:spPr>
          <a:xfrm>
            <a:off x="360363" y="1583082"/>
            <a:ext cx="4340059" cy="2931059"/>
          </a:xfrm>
          <a:prstGeom prst="rect">
            <a:avLst/>
          </a:prstGeom>
        </p:spPr>
        <p:txBody>
          <a:bodyPr wrap="square">
            <a:spAutoFit/>
          </a:bodyPr>
          <a:lstStyle/>
          <a:p>
            <a:pPr marL="91440" lvl="0" indent="-91440" defTabSz="914400">
              <a:lnSpc>
                <a:spcPct val="90000"/>
              </a:lnSpc>
              <a:spcBef>
                <a:spcPts val="1200"/>
              </a:spcBef>
              <a:spcAft>
                <a:spcPts val="200"/>
              </a:spcAft>
              <a:buClr>
                <a:srgbClr val="E48312"/>
              </a:buClr>
              <a:buSzPct val="100000"/>
              <a:buFont typeface="Calibri" panose="020F0502020204030204" pitchFamily="34" charset="0"/>
              <a:buChar char=" "/>
            </a:pPr>
            <a:r>
              <a:rPr lang="en-US" altLang="zh-CN" sz="2400" dirty="0">
                <a:solidFill>
                  <a:srgbClr val="000000">
                    <a:lumMod val="75000"/>
                    <a:lumOff val="25000"/>
                  </a:srgbClr>
                </a:solidFill>
              </a:rPr>
              <a:t>The algorithm will select the action with the highest upper bound even if the uncertainty is very high.</a:t>
            </a:r>
          </a:p>
          <a:p>
            <a:pPr marL="91440" lvl="0" indent="-91440" defTabSz="914400">
              <a:lnSpc>
                <a:spcPct val="90000"/>
              </a:lnSpc>
              <a:spcBef>
                <a:spcPts val="1200"/>
              </a:spcBef>
              <a:spcAft>
                <a:spcPts val="200"/>
              </a:spcAft>
              <a:buClr>
                <a:srgbClr val="E48312"/>
              </a:buClr>
              <a:buSzPct val="100000"/>
              <a:buFont typeface="Calibri" panose="020F0502020204030204" pitchFamily="34" charset="0"/>
              <a:buChar char=" "/>
            </a:pPr>
            <a:r>
              <a:rPr lang="en-US" altLang="zh-CN" sz="2400" dirty="0">
                <a:solidFill>
                  <a:srgbClr val="000000">
                    <a:lumMod val="75000"/>
                    <a:lumOff val="25000"/>
                  </a:srgbClr>
                </a:solidFill>
              </a:rPr>
              <a:t>If multiple actions have very close upper bounds, it will depend on the exploration coefficient.</a:t>
            </a:r>
          </a:p>
        </p:txBody>
      </p:sp>
    </p:spTree>
    <p:extLst>
      <p:ext uri="{BB962C8B-B14F-4D97-AF65-F5344CB8AC3E}">
        <p14:creationId xmlns:p14="http://schemas.microsoft.com/office/powerpoint/2010/main" val="449178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E3C18-5A81-4152-A154-3D05B1FC54E7}"/>
              </a:ext>
            </a:extLst>
          </p:cNvPr>
          <p:cNvSpPr>
            <a:spLocks noGrp="1"/>
          </p:cNvSpPr>
          <p:nvPr>
            <p:ph type="title"/>
          </p:nvPr>
        </p:nvSpPr>
        <p:spPr/>
        <p:txBody>
          <a:bodyPr/>
          <a:lstStyle/>
          <a:p>
            <a:r>
              <a:rPr lang="en-US" altLang="zh-CN" dirty="0"/>
              <a:t>Upper-Confidence-Bound action-selection</a:t>
            </a:r>
            <a:endParaRPr lang="zh-CN" altLang="en-US" dirty="0"/>
          </a:p>
        </p:txBody>
      </p:sp>
      <p:sp>
        <p:nvSpPr>
          <p:cNvPr id="3" name="内容占位符 2">
            <a:extLst>
              <a:ext uri="{FF2B5EF4-FFF2-40B4-BE49-F238E27FC236}">
                <a16:creationId xmlns:a16="http://schemas.microsoft.com/office/drawing/2014/main" id="{C75556BE-F792-474C-8412-793C239C10FA}"/>
              </a:ext>
            </a:extLst>
          </p:cNvPr>
          <p:cNvSpPr>
            <a:spLocks noGrp="1"/>
          </p:cNvSpPr>
          <p:nvPr>
            <p:ph idx="1"/>
          </p:nvPr>
        </p:nvSpPr>
        <p:spPr>
          <a:xfrm>
            <a:off x="455131" y="1075771"/>
            <a:ext cx="3631094" cy="5205040"/>
          </a:xfrm>
        </p:spPr>
        <p:txBody>
          <a:bodyPr/>
          <a:lstStyle/>
          <a:p>
            <a:r>
              <a:rPr lang="en-US" altLang="zh-CN" b="1" dirty="0"/>
              <a:t>Exercise</a:t>
            </a:r>
            <a:r>
              <a:rPr lang="en-US" altLang="zh-CN" dirty="0"/>
              <a:t>:</a:t>
            </a:r>
          </a:p>
          <a:p>
            <a:r>
              <a:rPr lang="en-US" altLang="zh-CN" dirty="0"/>
              <a:t>If we use our previous samples.</a:t>
            </a:r>
          </a:p>
          <a:p>
            <a:r>
              <a:rPr lang="en-US" altLang="zh-CN" dirty="0"/>
              <a:t>Calculate each </a:t>
            </a:r>
            <a:r>
              <a:rPr lang="zh-CN" altLang="en-US" dirty="0"/>
              <a:t>𝑄 </a:t>
            </a:r>
            <a:r>
              <a:rPr lang="en-US" altLang="zh-CN" dirty="0"/>
              <a:t>values using the weighted average.</a:t>
            </a:r>
          </a:p>
          <a:p>
            <a:r>
              <a:rPr lang="en-US" altLang="zh-CN" dirty="0"/>
              <a:t>Use UCB with </a:t>
            </a:r>
            <a:r>
              <a:rPr lang="zh-CN" altLang="en-US" dirty="0"/>
              <a:t>𝑐</a:t>
            </a:r>
            <a:r>
              <a:rPr lang="en-US" altLang="zh-CN" dirty="0"/>
              <a:t>=2 to decide what will be the next action.</a:t>
            </a:r>
          </a:p>
          <a:p>
            <a:endParaRPr lang="zh-CN" altLang="en-US" dirty="0"/>
          </a:p>
        </p:txBody>
      </p:sp>
      <p:sp>
        <p:nvSpPr>
          <p:cNvPr id="4" name="日期占位符 3">
            <a:extLst>
              <a:ext uri="{FF2B5EF4-FFF2-40B4-BE49-F238E27FC236}">
                <a16:creationId xmlns:a16="http://schemas.microsoft.com/office/drawing/2014/main" id="{B459FA0F-5FB3-4877-B119-E7FA90510E63}"/>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FAABCBC8-E49E-4FCD-90A8-2DA70ED11D77}"/>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D0B44E88-4BEB-4F61-8AC0-4C398EB0AEF7}"/>
              </a:ext>
            </a:extLst>
          </p:cNvPr>
          <p:cNvSpPr>
            <a:spLocks noGrp="1"/>
          </p:cNvSpPr>
          <p:nvPr>
            <p:ph type="sldNum" sz="quarter" idx="12"/>
          </p:nvPr>
        </p:nvSpPr>
        <p:spPr/>
        <p:txBody>
          <a:bodyPr/>
          <a:lstStyle/>
          <a:p>
            <a:fld id="{0E6D59EA-74EB-4426-9363-A4C6AA2DED66}" type="slidenum">
              <a:rPr lang="en-US" smtClean="0"/>
              <a:t>21</a:t>
            </a:fld>
            <a:endParaRPr lang="en-US"/>
          </a:p>
        </p:txBody>
      </p:sp>
      <p:pic>
        <p:nvPicPr>
          <p:cNvPr id="2050" name="Picture 2" descr="https://people.stfx.ca/jdelamer/courses/csci-531/_images/mab-example.png">
            <a:extLst>
              <a:ext uri="{FF2B5EF4-FFF2-40B4-BE49-F238E27FC236}">
                <a16:creationId xmlns:a16="http://schemas.microsoft.com/office/drawing/2014/main" id="{A933175E-4DFD-410D-865B-46B3759894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9451" y="1185862"/>
            <a:ext cx="7509627"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98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4A438-1924-4100-93A3-8DF56B7F1280}"/>
              </a:ext>
            </a:extLst>
          </p:cNvPr>
          <p:cNvSpPr>
            <a:spLocks noGrp="1"/>
          </p:cNvSpPr>
          <p:nvPr>
            <p:ph type="title"/>
          </p:nvPr>
        </p:nvSpPr>
        <p:spPr/>
        <p:txBody>
          <a:bodyPr/>
          <a:lstStyle/>
          <a:p>
            <a:r>
              <a:rPr lang="en-US" altLang="zh-CN" dirty="0"/>
              <a:t>Gradient Bandit Algorithms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15AB6B-30B7-4FAF-A0DC-7E8752BBE51D}"/>
                  </a:ext>
                </a:extLst>
              </p:cNvPr>
              <p:cNvSpPr>
                <a:spLocks noGrp="1"/>
              </p:cNvSpPr>
              <p:nvPr>
                <p:ph idx="1"/>
              </p:nvPr>
            </p:nvSpPr>
            <p:spPr/>
            <p:txBody>
              <a:bodyPr/>
              <a:lstStyle/>
              <a:p>
                <a:r>
                  <a:rPr lang="en-US" altLang="zh-CN" dirty="0"/>
                  <a:t>All previous methods have one thing in common.</a:t>
                </a:r>
              </a:p>
              <a:p>
                <a:r>
                  <a:rPr lang="en-US" altLang="zh-CN" dirty="0"/>
                  <a:t>They all based the action-selection on received rewards.</a:t>
                </a:r>
              </a:p>
              <a:p>
                <a:r>
                  <a:rPr lang="en-US" altLang="zh-CN" dirty="0"/>
                  <a:t>We will discuss another technic based on the preference of an action </a:t>
                </a:r>
                <a:r>
                  <a:rPr lang="zh-CN" altLang="en-US" dirty="0"/>
                  <a:t>𝑎</a:t>
                </a:r>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𝐻</m:t>
                        </m:r>
                      </m:e>
                      <m:sub>
                        <m:r>
                          <a:rPr lang="zh-CN" altLang="en-US" i="1" dirty="0" smtClean="0">
                            <a:latin typeface="Cambria Math" panose="02040503050406030204" pitchFamily="18" charset="0"/>
                          </a:rPr>
                          <m:t>𝑡</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m:t>
                    </m:r>
                  </m:oMath>
                </a14:m>
                <a:r>
                  <a:rPr lang="en-US" altLang="zh-CN" dirty="0"/>
                  <a:t>.</a:t>
                </a:r>
              </a:p>
              <a:p>
                <a:r>
                  <a:rPr lang="en-US" altLang="zh-CN" dirty="0"/>
                  <a:t>Higher the preference is, more often the action is selected.</a:t>
                </a:r>
              </a:p>
              <a:p>
                <a:r>
                  <a:rPr lang="en-US" altLang="zh-CN" dirty="0"/>
                  <a:t>We use this preference in a </a:t>
                </a:r>
                <a:r>
                  <a:rPr lang="en-US" altLang="zh-CN" dirty="0" err="1"/>
                  <a:t>softmax</a:t>
                </a:r>
                <a:r>
                  <a:rPr lang="en-US" altLang="zh-CN" dirty="0"/>
                  <a:t> distribution:</a:t>
                </a:r>
              </a:p>
              <a:p>
                <a:endParaRPr lang="en-US" altLang="zh-CN" sz="2800" dirty="0"/>
              </a:p>
              <a:p>
                <a:endParaRPr lang="en-US" altLang="zh-CN" sz="2800" dirty="0"/>
              </a:p>
              <a:p>
                <a:r>
                  <a:rPr lang="en-US" altLang="zh-CN" dirty="0"/>
                  <a:t>where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𝜋</m:t>
                        </m:r>
                      </m:e>
                      <m:sub>
                        <m:r>
                          <a:rPr lang="zh-CN" altLang="en-US" i="1" dirty="0" smtClean="0">
                            <a:latin typeface="Cambria Math" panose="02040503050406030204" pitchFamily="18" charset="0"/>
                          </a:rPr>
                          <m:t>𝑡</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m:t>
                    </m:r>
                  </m:oMath>
                </a14:m>
                <a:r>
                  <a:rPr lang="en-US" altLang="zh-CN" dirty="0"/>
                  <a:t> is the probability to select </a:t>
                </a:r>
                <a:r>
                  <a:rPr lang="zh-CN" altLang="en-US" dirty="0"/>
                  <a:t>𝑎 </a:t>
                </a:r>
                <a:r>
                  <a:rPr lang="en-US" altLang="zh-CN" dirty="0"/>
                  <a:t>at time </a:t>
                </a:r>
                <a:r>
                  <a:rPr lang="zh-CN" altLang="en-US" dirty="0"/>
                  <a:t>𝑡</a:t>
                </a:r>
                <a:r>
                  <a:rPr lang="en-US" altLang="zh-CN" dirty="0"/>
                  <a:t>.</a:t>
                </a:r>
              </a:p>
              <a:p>
                <a:endParaRPr lang="zh-CN" altLang="en-US" dirty="0"/>
              </a:p>
            </p:txBody>
          </p:sp>
        </mc:Choice>
        <mc:Fallback xmlns="">
          <p:sp>
            <p:nvSpPr>
              <p:cNvPr id="3" name="内容占位符 2">
                <a:extLst>
                  <a:ext uri="{FF2B5EF4-FFF2-40B4-BE49-F238E27FC236}">
                    <a16:creationId xmlns:a16="http://schemas.microsoft.com/office/drawing/2014/main" id="{9115AB6B-30B7-4FAF-A0DC-7E8752BBE51D}"/>
                  </a:ext>
                </a:extLst>
              </p:cNvPr>
              <p:cNvSpPr>
                <a:spLocks noGrp="1" noRot="1" noChangeAspect="1" noMove="1" noResize="1" noEditPoints="1" noAdjustHandles="1" noChangeArrowheads="1" noChangeShapeType="1" noTextEdit="1"/>
              </p:cNvSpPr>
              <p:nvPr>
                <p:ph idx="1"/>
              </p:nvPr>
            </p:nvSpPr>
            <p:spPr>
              <a:blipFill>
                <a:blip r:embed="rId2"/>
                <a:stretch>
                  <a:fillRect l="-869" t="-163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37DAF139-97EB-467E-B2C5-2EF1D596F30B}"/>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50DADA79-B3E1-48A2-9FD6-C5EC5E5BE5B4}"/>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515A89F8-146B-4186-A097-CDD0441F3E5F}"/>
              </a:ext>
            </a:extLst>
          </p:cNvPr>
          <p:cNvSpPr>
            <a:spLocks noGrp="1"/>
          </p:cNvSpPr>
          <p:nvPr>
            <p:ph type="sldNum" sz="quarter" idx="12"/>
          </p:nvPr>
        </p:nvSpPr>
        <p:spPr/>
        <p:txBody>
          <a:bodyPr/>
          <a:lstStyle/>
          <a:p>
            <a:fld id="{0E6D59EA-74EB-4426-9363-A4C6AA2DED66}" type="slidenum">
              <a:rPr lang="en-US" smtClean="0"/>
              <a:t>22</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48CA6AD-7C07-4151-B01B-4FACED390089}"/>
                  </a:ext>
                </a:extLst>
              </p:cNvPr>
              <p:cNvSpPr txBox="1"/>
              <p:nvPr/>
            </p:nvSpPr>
            <p:spPr>
              <a:xfrm>
                <a:off x="3986212" y="3569493"/>
                <a:ext cx="4416530" cy="8723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𝐻</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e>
                              </m:d>
                            </m:sup>
                          </m:sSup>
                        </m:num>
                        <m:den>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𝑘</m:t>
                              </m:r>
                            </m:sup>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𝐻</m:t>
                                      </m:r>
                                    </m:e>
                                    <m:sub>
                                      <m:r>
                                        <a:rPr lang="en-US" altLang="zh-CN" sz="2400" i="1">
                                          <a:latin typeface="Cambria Math" panose="02040503050406030204" pitchFamily="18" charset="0"/>
                                        </a:rPr>
                                        <m:t>𝑡</m:t>
                                      </m:r>
                                    </m:sub>
                                  </m:sSub>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𝑏</m:t>
                                      </m:r>
                                    </m:e>
                                  </m:d>
                                </m:sup>
                              </m:sSup>
                            </m:e>
                          </m:nary>
                        </m:den>
                      </m:f>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𝜋</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e>
                      </m:d>
                    </m:oMath>
                  </m:oMathPara>
                </a14:m>
                <a:endParaRPr lang="zh-CN" altLang="en-US" dirty="0"/>
              </a:p>
            </p:txBody>
          </p:sp>
        </mc:Choice>
        <mc:Fallback xmlns="">
          <p:sp>
            <p:nvSpPr>
              <p:cNvPr id="7" name="文本框 6">
                <a:extLst>
                  <a:ext uri="{FF2B5EF4-FFF2-40B4-BE49-F238E27FC236}">
                    <a16:creationId xmlns:a16="http://schemas.microsoft.com/office/drawing/2014/main" id="{948CA6AD-7C07-4151-B01B-4FACED390089}"/>
                  </a:ext>
                </a:extLst>
              </p:cNvPr>
              <p:cNvSpPr txBox="1">
                <a:spLocks noRot="1" noChangeAspect="1" noMove="1" noResize="1" noEditPoints="1" noAdjustHandles="1" noChangeArrowheads="1" noChangeShapeType="1" noTextEdit="1"/>
              </p:cNvSpPr>
              <p:nvPr/>
            </p:nvSpPr>
            <p:spPr>
              <a:xfrm>
                <a:off x="3986212" y="3569493"/>
                <a:ext cx="4416530" cy="87235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4046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6DC1C-D08A-46DE-A633-9ED92DE14B4C}"/>
              </a:ext>
            </a:extLst>
          </p:cNvPr>
          <p:cNvSpPr>
            <a:spLocks noGrp="1"/>
          </p:cNvSpPr>
          <p:nvPr>
            <p:ph type="title"/>
          </p:nvPr>
        </p:nvSpPr>
        <p:spPr/>
        <p:txBody>
          <a:bodyPr/>
          <a:lstStyle/>
          <a:p>
            <a:r>
              <a:rPr lang="en-US" altLang="zh-CN" dirty="0"/>
              <a:t>Gradient Bandit Algorithms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AA5594A-4894-4588-A31A-43A8253E58AE}"/>
                  </a:ext>
                </a:extLst>
              </p:cNvPr>
              <p:cNvSpPr>
                <a:spLocks noGrp="1"/>
              </p:cNvSpPr>
              <p:nvPr>
                <p:ph idx="1"/>
              </p:nvPr>
            </p:nvSpPr>
            <p:spPr/>
            <p:txBody>
              <a:bodyPr/>
              <a:lstStyle/>
              <a:p>
                <a:r>
                  <a:rPr lang="en-US" altLang="zh-CN" dirty="0"/>
                  <a:t>Now, we need to calculate the preference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𝐻</m:t>
                        </m:r>
                      </m:e>
                      <m:sub>
                        <m:r>
                          <a:rPr lang="zh-CN" altLang="en-US" i="1" dirty="0" smtClean="0">
                            <a:latin typeface="Cambria Math" panose="02040503050406030204" pitchFamily="18" charset="0"/>
                          </a:rPr>
                          <m:t>𝑡</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m:t>
                    </m:r>
                  </m:oMath>
                </a14:m>
                <a:endParaRPr lang="en-US" altLang="zh-CN" dirty="0"/>
              </a:p>
              <a:p>
                <a:r>
                  <a:rPr lang="en-US" altLang="zh-CN" dirty="0"/>
                  <a:t>At the beginning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𝐻</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)=0,∀</m:t>
                    </m:r>
                    <m:r>
                      <a:rPr lang="zh-CN" altLang="en-US" i="1" dirty="0">
                        <a:latin typeface="Cambria Math" panose="02040503050406030204" pitchFamily="18" charset="0"/>
                      </a:rPr>
                      <m:t>𝑎</m:t>
                    </m:r>
                    <m:r>
                      <a:rPr lang="zh-CN" altLang="en-US" i="1" dirty="0">
                        <a:latin typeface="Cambria Math" panose="02040503050406030204" pitchFamily="18" charset="0"/>
                      </a:rPr>
                      <m:t>∈</m:t>
                    </m:r>
                    <m:r>
                      <a:rPr lang="zh-CN" altLang="en-US" i="1" dirty="0">
                        <a:latin typeface="Cambria Math" panose="02040503050406030204" pitchFamily="18" charset="0"/>
                      </a:rPr>
                      <m:t>𝐴</m:t>
                    </m:r>
                  </m:oMath>
                </a14:m>
                <a:r>
                  <a:rPr lang="en-US" altLang="zh-CN" dirty="0"/>
                  <a:t>.</a:t>
                </a:r>
              </a:p>
              <a:p>
                <a:r>
                  <a:rPr lang="en-US" altLang="zh-CN" dirty="0"/>
                  <a:t>We use stochastic gradient ascent to update the preference</a:t>
                </a:r>
              </a:p>
              <a:p>
                <a:pPr lvl="1"/>
                <a:r>
                  <a:rPr lang="en-US" altLang="zh-CN" dirty="0"/>
                  <a:t>After each action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𝐴</m:t>
                        </m:r>
                      </m:e>
                      <m:sub>
                        <m:r>
                          <a:rPr lang="zh-CN" altLang="en-US" i="1" dirty="0" smtClean="0">
                            <a:latin typeface="Cambria Math" panose="02040503050406030204" pitchFamily="18" charset="0"/>
                          </a:rPr>
                          <m:t>𝑡</m:t>
                        </m:r>
                      </m:sub>
                    </m:sSub>
                  </m:oMath>
                </a14:m>
                <a:r>
                  <a:rPr lang="zh-CN" altLang="en-US" dirty="0"/>
                  <a:t> </a:t>
                </a:r>
                <a:r>
                  <a:rPr lang="en-US" altLang="zh-CN" dirty="0"/>
                  <a:t>the preference is updated:</a:t>
                </a:r>
              </a:p>
              <a:p>
                <a:pPr algn="ct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𝐻</m:t>
                        </m:r>
                      </m:e>
                      <m:sub>
                        <m:r>
                          <a:rPr lang="zh-CN" altLang="en-US"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𝐴</m:t>
                        </m:r>
                      </m:e>
                      <m:sub>
                        <m:r>
                          <a:rPr lang="zh-CN" altLang="en-US" i="1" dirty="0">
                            <a:latin typeface="Cambria Math" panose="02040503050406030204" pitchFamily="18" charset="0"/>
                          </a:rPr>
                          <m:t>𝑡</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𝐻</m:t>
                        </m:r>
                      </m:e>
                      <m:sub>
                        <m:r>
                          <a:rPr lang="en-US" altLang="zh-CN" b="0" i="1" dirty="0" smtClean="0">
                            <a:latin typeface="Cambria Math" panose="02040503050406030204" pitchFamily="18" charset="0"/>
                          </a:rPr>
                          <m:t>𝑡</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𝐴</m:t>
                        </m:r>
                      </m:e>
                      <m:sub>
                        <m:r>
                          <a:rPr lang="zh-CN" altLang="en-US" i="1" dirty="0">
                            <a:latin typeface="Cambria Math" panose="02040503050406030204" pitchFamily="18" charset="0"/>
                          </a:rPr>
                          <m:t>𝑡</m:t>
                        </m:r>
                      </m:sub>
                    </m:sSub>
                    <m:r>
                      <a:rPr lang="en-US" altLang="zh-CN" i="1" dirty="0">
                        <a:latin typeface="Cambria Math" panose="02040503050406030204" pitchFamily="18" charset="0"/>
                      </a:rPr>
                      <m:t>)+</m:t>
                    </m:r>
                    <m:r>
                      <a:rPr lang="zh-CN" altLang="en-US" i="1" dirty="0">
                        <a:latin typeface="Cambria Math" panose="02040503050406030204" pitchFamily="18" charset="0"/>
                      </a:rPr>
                      <m:t>𝛼</m:t>
                    </m:r>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𝑅</m:t>
                        </m:r>
                      </m:e>
                      <m:sub>
                        <m:r>
                          <a:rPr lang="zh-CN" altLang="en-US" i="1" dirty="0">
                            <a:latin typeface="Cambria Math" panose="02040503050406030204" pitchFamily="18" charset="0"/>
                          </a:rPr>
                          <m:t>𝑡</m:t>
                        </m:r>
                      </m:sub>
                    </m:sSub>
                    <m:r>
                      <a:rPr lang="zh-CN" alt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bar>
                          <m:barPr>
                            <m:pos m:val="top"/>
                            <m:ctrlPr>
                              <a:rPr lang="en-US" altLang="zh-CN" i="1" dirty="0">
                                <a:latin typeface="Cambria Math" panose="02040503050406030204" pitchFamily="18" charset="0"/>
                              </a:rPr>
                            </m:ctrlPr>
                          </m:barPr>
                          <m:e>
                            <m:r>
                              <a:rPr lang="en-US" altLang="zh-CN" b="0" i="1" dirty="0" smtClean="0">
                                <a:latin typeface="Cambria Math" panose="02040503050406030204" pitchFamily="18" charset="0"/>
                              </a:rPr>
                              <m:t>𝑅</m:t>
                            </m:r>
                          </m:e>
                        </m:bar>
                      </m:e>
                      <m:sub>
                        <m:r>
                          <a:rPr lang="zh-CN" altLang="en-US" i="1" dirty="0">
                            <a:latin typeface="Cambria Math" panose="02040503050406030204" pitchFamily="18" charset="0"/>
                          </a:rPr>
                          <m:t>𝑡</m:t>
                        </m:r>
                      </m:sub>
                    </m:sSub>
                    <m:r>
                      <a:rPr lang="en-US" altLang="zh-CN" i="1" dirty="0">
                        <a:latin typeface="Cambria Math" panose="02040503050406030204" pitchFamily="18" charset="0"/>
                      </a:rPr>
                      <m:t>)(1−</m:t>
                    </m:r>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𝜋</m:t>
                        </m:r>
                      </m:e>
                      <m:sub>
                        <m:r>
                          <a:rPr lang="zh-CN" altLang="en-US" i="1" dirty="0">
                            <a:latin typeface="Cambria Math" panose="02040503050406030204" pitchFamily="18" charset="0"/>
                          </a:rPr>
                          <m:t>𝑡</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𝐴</m:t>
                        </m:r>
                      </m:e>
                      <m:sub>
                        <m:r>
                          <a:rPr lang="zh-CN" altLang="en-US" i="1" dirty="0">
                            <a:latin typeface="Cambria Math" panose="02040503050406030204" pitchFamily="18" charset="0"/>
                          </a:rPr>
                          <m:t>𝑡</m:t>
                        </m:r>
                      </m:sub>
                    </m:sSub>
                    <m:r>
                      <a:rPr lang="en-US" altLang="zh-CN" i="1" dirty="0">
                        <a:latin typeface="Cambria Math" panose="02040503050406030204" pitchFamily="18" charset="0"/>
                      </a:rPr>
                      <m:t>)), </m:t>
                    </m:r>
                    <m:r>
                      <m:rPr>
                        <m:nor/>
                      </m:rPr>
                      <a:rPr lang="en-US" altLang="zh-CN" i="0" dirty="0" smtClean="0">
                        <a:latin typeface="Cambria Math" panose="02040503050406030204" pitchFamily="18" charset="0"/>
                      </a:rPr>
                      <m:t>and</m:t>
                    </m:r>
                  </m:oMath>
                </a14:m>
                <a:endParaRPr lang="en-US" altLang="zh-CN" dirty="0"/>
              </a:p>
              <a:p>
                <a:pPr algn="ct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𝐻</m:t>
                        </m:r>
                      </m:e>
                      <m:sub>
                        <m:r>
                          <a:rPr lang="zh-CN" altLang="en-US"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𝐻</m:t>
                        </m:r>
                      </m:e>
                      <m:sub>
                        <m:r>
                          <a:rPr lang="en-US" altLang="zh-CN" i="1" dirty="0">
                            <a:latin typeface="Cambria Math" panose="02040503050406030204" pitchFamily="18" charset="0"/>
                          </a:rPr>
                          <m:t>𝑡</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m:t>
                    </m:r>
                    <m:r>
                      <a:rPr lang="zh-CN" altLang="en-US" i="1" dirty="0">
                        <a:latin typeface="Cambria Math" panose="02040503050406030204" pitchFamily="18" charset="0"/>
                      </a:rPr>
                      <m:t>𝛼</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𝑅</m:t>
                            </m:r>
                          </m:e>
                          <m:sub>
                            <m:r>
                              <a:rPr lang="zh-CN" altLang="en-US" i="1" dirty="0">
                                <a:latin typeface="Cambria Math" panose="02040503050406030204" pitchFamily="18" charset="0"/>
                              </a:rPr>
                              <m:t>𝑡</m:t>
                            </m:r>
                          </m:sub>
                        </m:sSub>
                        <m:r>
                          <a:rPr lang="zh-CN" altLang="en-US" i="1" dirty="0">
                            <a:latin typeface="Cambria Math" panose="02040503050406030204" pitchFamily="18" charset="0"/>
                          </a:rPr>
                          <m:t>−</m:t>
                        </m:r>
                        <m:sSub>
                          <m:sSubPr>
                            <m:ctrlPr>
                              <a:rPr lang="en-US" altLang="zh-CN" b="0" i="1" dirty="0" smtClean="0">
                                <a:latin typeface="Cambria Math" panose="02040503050406030204" pitchFamily="18" charset="0"/>
                              </a:rPr>
                            </m:ctrlPr>
                          </m:sSubPr>
                          <m:e>
                            <m:bar>
                              <m:barPr>
                                <m:pos m:val="top"/>
                                <m:ctrlPr>
                                  <a:rPr lang="en-US" altLang="zh-CN" i="1" dirty="0">
                                    <a:latin typeface="Cambria Math" panose="02040503050406030204" pitchFamily="18" charset="0"/>
                                  </a:rPr>
                                </m:ctrlPr>
                              </m:barPr>
                              <m:e>
                                <m:r>
                                  <a:rPr lang="en-US" altLang="zh-CN" b="0" i="1" dirty="0" smtClean="0">
                                    <a:latin typeface="Cambria Math" panose="02040503050406030204" pitchFamily="18" charset="0"/>
                                  </a:rPr>
                                  <m:t>𝑅</m:t>
                                </m:r>
                              </m:e>
                            </m:bar>
                          </m:e>
                          <m:sub>
                            <m:r>
                              <a:rPr lang="en-US" altLang="zh-CN" b="0" i="1" dirty="0" smtClean="0">
                                <a:latin typeface="Cambria Math" panose="02040503050406030204" pitchFamily="18" charset="0"/>
                              </a:rPr>
                              <m:t>𝑡</m:t>
                            </m:r>
                          </m:sub>
                        </m:sSub>
                      </m:e>
                    </m:d>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𝜋</m:t>
                        </m:r>
                      </m:e>
                      <m:sub>
                        <m:r>
                          <a:rPr lang="zh-CN" altLang="en-US" i="1" dirty="0">
                            <a:latin typeface="Cambria Math" panose="02040503050406030204" pitchFamily="18" charset="0"/>
                          </a:rPr>
                          <m:t>𝑡</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 </m:t>
                    </m:r>
                    <m:r>
                      <m:rPr>
                        <m:nor/>
                      </m:rPr>
                      <a:rPr lang="en-US" altLang="zh-CN" i="0" dirty="0">
                        <a:latin typeface="Cambria Math" panose="02040503050406030204" pitchFamily="18" charset="0"/>
                      </a:rPr>
                      <m:t>for</m:t>
                    </m:r>
                    <m:r>
                      <a:rPr lang="en-US" altLang="zh-CN" i="1" dirty="0">
                        <a:latin typeface="Cambria Math" panose="02040503050406030204" pitchFamily="18" charset="0"/>
                      </a:rPr>
                      <m:t> </m:t>
                    </m:r>
                    <m:r>
                      <m:rPr>
                        <m:sty m:val="p"/>
                      </m:rPr>
                      <a:rPr lang="en-US" altLang="zh-CN" i="1" dirty="0">
                        <a:latin typeface="Cambria Math" panose="02040503050406030204" pitchFamily="18" charset="0"/>
                      </a:rPr>
                      <m:t>all</m:t>
                    </m:r>
                    <m:r>
                      <a:rPr lang="en-US" altLang="zh-CN" i="1" dirty="0">
                        <a:latin typeface="Cambria Math" panose="02040503050406030204" pitchFamily="18" charset="0"/>
                      </a:rPr>
                      <m:t> </m:t>
                    </m:r>
                    <m:r>
                      <a:rPr lang="zh-CN" altLang="en-US" i="1" dirty="0">
                        <a:latin typeface="Cambria Math" panose="02040503050406030204" pitchFamily="18" charset="0"/>
                      </a:rPr>
                      <m:t>𝑎</m:t>
                    </m:r>
                    <m:r>
                      <a:rPr lang="zh-CN" altLang="en-US"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𝐴</m:t>
                        </m:r>
                      </m:e>
                      <m:sub>
                        <m:r>
                          <a:rPr lang="zh-CN" altLang="en-US" i="1" dirty="0">
                            <a:latin typeface="Cambria Math" panose="02040503050406030204" pitchFamily="18" charset="0"/>
                          </a:rPr>
                          <m:t>𝑡</m:t>
                        </m:r>
                      </m:sub>
                    </m:sSub>
                  </m:oMath>
                </a14:m>
                <a:endParaRPr lang="zh-CN" altLang="en-US" dirty="0"/>
              </a:p>
              <a:p>
                <a:pPr marL="201168" lvl="1" indent="0">
                  <a:buNone/>
                </a:pPr>
                <a:r>
                  <a:rPr lang="en-US" altLang="zh-CN" dirty="0"/>
                  <a:t>  where </a:t>
                </a:r>
                <a14:m>
                  <m:oMath xmlns:m="http://schemas.openxmlformats.org/officeDocument/2006/math">
                    <m:r>
                      <a:rPr lang="zh-CN" altLang="en-US" i="1" dirty="0" smtClean="0">
                        <a:latin typeface="Cambria Math" panose="02040503050406030204" pitchFamily="18" charset="0"/>
                      </a:rPr>
                      <m:t>𝛼</m:t>
                    </m:r>
                    <m:r>
                      <a:rPr lang="en-US" altLang="zh-CN" i="1" dirty="0">
                        <a:latin typeface="Cambria Math" panose="02040503050406030204" pitchFamily="18" charset="0"/>
                      </a:rPr>
                      <m:t>&gt;0</m:t>
                    </m:r>
                  </m:oMath>
                </a14:m>
                <a:r>
                  <a:rPr lang="en-US" altLang="zh-CN" dirty="0"/>
                  <a:t> is the step-size parameter,  </a:t>
                </a:r>
                <a14:m>
                  <m:oMath xmlns:m="http://schemas.openxmlformats.org/officeDocument/2006/math">
                    <m:sSub>
                      <m:sSubPr>
                        <m:ctrlPr>
                          <a:rPr lang="en-US" altLang="zh-CN" i="1" dirty="0">
                            <a:latin typeface="Cambria Math" panose="02040503050406030204" pitchFamily="18" charset="0"/>
                          </a:rPr>
                        </m:ctrlPr>
                      </m:sSubPr>
                      <m:e>
                        <m:bar>
                          <m:barPr>
                            <m:pos m:val="top"/>
                            <m:ctrlPr>
                              <a:rPr lang="en-US" altLang="zh-CN" i="1" dirty="0">
                                <a:latin typeface="Cambria Math" panose="02040503050406030204" pitchFamily="18" charset="0"/>
                              </a:rPr>
                            </m:ctrlPr>
                          </m:barPr>
                          <m:e>
                            <m:r>
                              <a:rPr lang="en-US" altLang="zh-CN" i="1" dirty="0">
                                <a:latin typeface="Cambria Math" panose="02040503050406030204" pitchFamily="18" charset="0"/>
                              </a:rPr>
                              <m:t>𝑅</m:t>
                            </m:r>
                          </m:e>
                        </m:bar>
                      </m:e>
                      <m:sub>
                        <m:r>
                          <a:rPr lang="en-US" altLang="zh-CN" i="1" dirty="0">
                            <a:latin typeface="Cambria Math" panose="02040503050406030204" pitchFamily="18" charset="0"/>
                          </a:rPr>
                          <m:t>𝑡</m:t>
                        </m:r>
                      </m:sub>
                    </m:sSub>
                    <m:r>
                      <a:rPr lang="zh-CN" altLang="en-US" i="1" dirty="0" smtClean="0">
                        <a:latin typeface="Cambria Math" panose="02040503050406030204" pitchFamily="18" charset="0"/>
                      </a:rPr>
                      <m:t>∈</m:t>
                    </m:r>
                    <m:r>
                      <a:rPr lang="zh-CN" altLang="en-US" i="1" dirty="0" smtClean="0">
                        <a:latin typeface="Cambria Math" panose="02040503050406030204" pitchFamily="18" charset="0"/>
                      </a:rPr>
                      <m:t>𝑅</m:t>
                    </m:r>
                  </m:oMath>
                </a14:m>
                <a:r>
                  <a:rPr lang="zh-CN" altLang="en-US" dirty="0"/>
                  <a:t> </a:t>
                </a:r>
                <a:r>
                  <a:rPr lang="en-US" altLang="zh-CN" dirty="0"/>
                  <a:t>is the average reward not including time </a:t>
                </a:r>
                <a:r>
                  <a:rPr lang="zh-CN" altLang="en-US" dirty="0"/>
                  <a:t>𝑡</a:t>
                </a:r>
                <a:r>
                  <a:rPr lang="en-US" altLang="zh-CN" dirty="0"/>
                  <a:t>.</a:t>
                </a:r>
              </a:p>
              <a:p>
                <a:pPr lvl="1"/>
                <a:r>
                  <a:rPr lang="en-US" altLang="zh-CN" dirty="0"/>
                  <a:t>We often refer to  </a:t>
                </a:r>
                <a14:m>
                  <m:oMath xmlns:m="http://schemas.openxmlformats.org/officeDocument/2006/math">
                    <m:sSub>
                      <m:sSubPr>
                        <m:ctrlPr>
                          <a:rPr lang="en-US" altLang="zh-CN" i="1" dirty="0">
                            <a:latin typeface="Cambria Math" panose="02040503050406030204" pitchFamily="18" charset="0"/>
                          </a:rPr>
                        </m:ctrlPr>
                      </m:sSubPr>
                      <m:e>
                        <m:bar>
                          <m:barPr>
                            <m:pos m:val="top"/>
                            <m:ctrlPr>
                              <a:rPr lang="en-US" altLang="zh-CN" i="1" dirty="0">
                                <a:latin typeface="Cambria Math" panose="02040503050406030204" pitchFamily="18" charset="0"/>
                              </a:rPr>
                            </m:ctrlPr>
                          </m:barPr>
                          <m:e>
                            <m:r>
                              <a:rPr lang="en-US" altLang="zh-CN" i="1" dirty="0">
                                <a:latin typeface="Cambria Math" panose="02040503050406030204" pitchFamily="18" charset="0"/>
                              </a:rPr>
                              <m:t>𝑅</m:t>
                            </m:r>
                          </m:e>
                        </m:bar>
                      </m:e>
                      <m:sub>
                        <m:r>
                          <a:rPr lang="en-US" altLang="zh-CN" i="1" dirty="0">
                            <a:latin typeface="Cambria Math" panose="02040503050406030204" pitchFamily="18" charset="0"/>
                          </a:rPr>
                          <m:t>𝑡</m:t>
                        </m:r>
                      </m:sub>
                    </m:sSub>
                  </m:oMath>
                </a14:m>
                <a:r>
                  <a:rPr lang="zh-CN" altLang="en-US" dirty="0"/>
                  <a:t> </a:t>
                </a:r>
                <a:r>
                  <a:rPr lang="en-US" altLang="zh-CN" dirty="0"/>
                  <a:t>as the baseline.</a:t>
                </a:r>
              </a:p>
              <a:p>
                <a:endParaRPr lang="zh-CN" altLang="en-US" dirty="0"/>
              </a:p>
            </p:txBody>
          </p:sp>
        </mc:Choice>
        <mc:Fallback xmlns="">
          <p:sp>
            <p:nvSpPr>
              <p:cNvPr id="3" name="内容占位符 2">
                <a:extLst>
                  <a:ext uri="{FF2B5EF4-FFF2-40B4-BE49-F238E27FC236}">
                    <a16:creationId xmlns:a16="http://schemas.microsoft.com/office/drawing/2014/main" id="{4AA5594A-4894-4588-A31A-43A8253E58AE}"/>
                  </a:ext>
                </a:extLst>
              </p:cNvPr>
              <p:cNvSpPr>
                <a:spLocks noGrp="1" noRot="1" noChangeAspect="1" noMove="1" noResize="1" noEditPoints="1" noAdjustHandles="1" noChangeArrowheads="1" noChangeShapeType="1" noTextEdit="1"/>
              </p:cNvSpPr>
              <p:nvPr>
                <p:ph idx="1"/>
              </p:nvPr>
            </p:nvSpPr>
            <p:spPr>
              <a:blipFill>
                <a:blip r:embed="rId3"/>
                <a:stretch>
                  <a:fillRect l="-869" t="-163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38E4AB74-A52A-40A8-B9A4-5F1750861915}"/>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C1DD7CBF-89F5-40CB-B628-9EF60EDD1415}"/>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FECC2C0A-072E-483A-94D1-3458E579ACC5}"/>
              </a:ext>
            </a:extLst>
          </p:cNvPr>
          <p:cNvSpPr>
            <a:spLocks noGrp="1"/>
          </p:cNvSpPr>
          <p:nvPr>
            <p:ph type="sldNum" sz="quarter" idx="12"/>
          </p:nvPr>
        </p:nvSpPr>
        <p:spPr/>
        <p:txBody>
          <a:bodyPr/>
          <a:lstStyle/>
          <a:p>
            <a:fld id="{0E6D59EA-74EB-4426-9363-A4C6AA2DED66}" type="slidenum">
              <a:rPr lang="en-US" smtClean="0"/>
              <a:t>23</a:t>
            </a:fld>
            <a:endParaRPr lang="en-US"/>
          </a:p>
        </p:txBody>
      </p:sp>
      <p:pic>
        <p:nvPicPr>
          <p:cNvPr id="7" name="图片 6">
            <a:extLst>
              <a:ext uri="{FF2B5EF4-FFF2-40B4-BE49-F238E27FC236}">
                <a16:creationId xmlns:a16="http://schemas.microsoft.com/office/drawing/2014/main" id="{9B387AA5-A0F5-40C6-92B4-9AF38344B1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202" r="98079">
                        <a14:foregroundMark x1="2296" y1="17059" x2="95220" y2="78824"/>
                        <a14:foregroundMark x1="96392" y1="18824" x2="4639" y2="74706"/>
                        <a14:foregroundMark x1="22118" y1="21176" x2="40956" y2="14118"/>
                        <a14:foregroundMark x1="3468" y1="47941" x2="3796" y2="80000"/>
                        <a14:foregroundMark x1="3796" y1="80000" x2="15042" y2="82647"/>
                        <a14:foregroundMark x1="15042" y1="82647" x2="20759" y2="82059"/>
                        <a14:foregroundMark x1="20759" y1="82059" x2="25305" y2="82059"/>
                        <a14:foregroundMark x1="30834" y1="79706" x2="54124" y2="82059"/>
                        <a14:foregroundMark x1="97631" y1="80939" x2="98079" y2="80588"/>
                        <a14:foregroundMark x1="96579" y1="81765" x2="97542" y2="81009"/>
                        <a14:backgroundMark x1="99625" y1="50588" x2="99766" y2="60882"/>
                        <a14:backgroundMark x1="99906" y1="83235" x2="99625" y2="94118"/>
                        <a14:backgroundMark x1="34114" y1="99706" x2="45173" y2="98824"/>
                        <a14:backgroundMark x1="45173" y1="98824" x2="52296" y2="99706"/>
                        <a14:backgroundMark x1="61949" y1="96176" x2="66682" y2="97353"/>
                        <a14:backgroundMark x1="70900" y1="98529" x2="77226" y2="98529"/>
                        <a14:backgroundMark x1="85895" y1="99706" x2="86785" y2="99706"/>
                        <a14:backgroundMark x1="90675" y1="98235" x2="96111" y2="98235"/>
                      </a14:backgroundRemoval>
                    </a14:imgEffect>
                  </a14:imgLayer>
                </a14:imgProps>
              </a:ext>
            </a:extLst>
          </a:blip>
          <a:stretch>
            <a:fillRect/>
          </a:stretch>
        </p:blipFill>
        <p:spPr>
          <a:xfrm>
            <a:off x="1335557" y="4815191"/>
            <a:ext cx="9472613" cy="1509226"/>
          </a:xfrm>
          <a:prstGeom prst="rect">
            <a:avLst/>
          </a:prstGeom>
        </p:spPr>
      </p:pic>
    </p:spTree>
    <p:extLst>
      <p:ext uri="{BB962C8B-B14F-4D97-AF65-F5344CB8AC3E}">
        <p14:creationId xmlns:p14="http://schemas.microsoft.com/office/powerpoint/2010/main" val="2756548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0E442-8DDF-4E9C-9E43-34A965FB6BA6}"/>
              </a:ext>
            </a:extLst>
          </p:cNvPr>
          <p:cNvSpPr>
            <a:spLocks noGrp="1"/>
          </p:cNvSpPr>
          <p:nvPr>
            <p:ph type="title"/>
          </p:nvPr>
        </p:nvSpPr>
        <p:spPr/>
        <p:txBody>
          <a:bodyPr/>
          <a:lstStyle/>
          <a:p>
            <a:r>
              <a:rPr lang="en-US" altLang="zh-CN" dirty="0"/>
              <a:t>Gradient Bandit Algorithms</a:t>
            </a:r>
            <a:endParaRPr lang="zh-CN" altLang="en-US" dirty="0"/>
          </a:p>
        </p:txBody>
      </p:sp>
      <p:sp>
        <p:nvSpPr>
          <p:cNvPr id="3" name="内容占位符 2">
            <a:extLst>
              <a:ext uri="{FF2B5EF4-FFF2-40B4-BE49-F238E27FC236}">
                <a16:creationId xmlns:a16="http://schemas.microsoft.com/office/drawing/2014/main" id="{77F6EE5A-5D8C-4863-A656-611C608E2B4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3F65C90A-6B0E-4077-9476-73AD0F704505}"/>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E1443F44-8815-4F1B-B3CA-851DCAC068BF}"/>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EA0F6E89-0370-4961-9F37-CD98FB659FED}"/>
              </a:ext>
            </a:extLst>
          </p:cNvPr>
          <p:cNvSpPr>
            <a:spLocks noGrp="1"/>
          </p:cNvSpPr>
          <p:nvPr>
            <p:ph type="sldNum" sz="quarter" idx="12"/>
          </p:nvPr>
        </p:nvSpPr>
        <p:spPr/>
        <p:txBody>
          <a:bodyPr/>
          <a:lstStyle/>
          <a:p>
            <a:fld id="{0E6D59EA-74EB-4426-9363-A4C6AA2DED66}" type="slidenum">
              <a:rPr lang="en-US" smtClean="0"/>
              <a:t>24</a:t>
            </a:fld>
            <a:endParaRPr lang="en-US"/>
          </a:p>
        </p:txBody>
      </p:sp>
      <p:pic>
        <p:nvPicPr>
          <p:cNvPr id="7" name="图片 6">
            <a:extLst>
              <a:ext uri="{FF2B5EF4-FFF2-40B4-BE49-F238E27FC236}">
                <a16:creationId xmlns:a16="http://schemas.microsoft.com/office/drawing/2014/main" id="{1D84C2DA-D86E-4892-BF64-A2C6820744B0}"/>
              </a:ext>
            </a:extLst>
          </p:cNvPr>
          <p:cNvPicPr>
            <a:picLocks noChangeAspect="1"/>
          </p:cNvPicPr>
          <p:nvPr/>
        </p:nvPicPr>
        <p:blipFill>
          <a:blip r:embed="rId3"/>
          <a:stretch>
            <a:fillRect/>
          </a:stretch>
        </p:blipFill>
        <p:spPr>
          <a:xfrm>
            <a:off x="1527075" y="1328818"/>
            <a:ext cx="8088413" cy="4698945"/>
          </a:xfrm>
          <a:prstGeom prst="rect">
            <a:avLst/>
          </a:prstGeom>
        </p:spPr>
      </p:pic>
    </p:spTree>
    <p:extLst>
      <p:ext uri="{BB962C8B-B14F-4D97-AF65-F5344CB8AC3E}">
        <p14:creationId xmlns:p14="http://schemas.microsoft.com/office/powerpoint/2010/main" val="1430330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4FF5F-C154-439C-9C89-A5B1DBE1BC85}"/>
              </a:ext>
            </a:extLst>
          </p:cNvPr>
          <p:cNvSpPr>
            <a:spLocks noGrp="1"/>
          </p:cNvSpPr>
          <p:nvPr>
            <p:ph type="title"/>
          </p:nvPr>
        </p:nvSpPr>
        <p:spPr/>
        <p:txBody>
          <a:bodyPr/>
          <a:lstStyle/>
          <a:p>
            <a:r>
              <a:rPr lang="en-US" altLang="zh-CN" dirty="0"/>
              <a:t>Finite Markov Decision Process</a:t>
            </a:r>
            <a:endParaRPr lang="zh-CN" altLang="en-US" dirty="0"/>
          </a:p>
        </p:txBody>
      </p:sp>
      <p:sp>
        <p:nvSpPr>
          <p:cNvPr id="3" name="内容占位符 2">
            <a:extLst>
              <a:ext uri="{FF2B5EF4-FFF2-40B4-BE49-F238E27FC236}">
                <a16:creationId xmlns:a16="http://schemas.microsoft.com/office/drawing/2014/main" id="{C591856F-C844-4127-B500-0B3E53F1C94C}"/>
              </a:ext>
            </a:extLst>
          </p:cNvPr>
          <p:cNvSpPr>
            <a:spLocks noGrp="1"/>
          </p:cNvSpPr>
          <p:nvPr>
            <p:ph idx="1"/>
          </p:nvPr>
        </p:nvSpPr>
        <p:spPr/>
        <p:txBody>
          <a:bodyPr/>
          <a:lstStyle/>
          <a:p>
            <a:r>
              <a:rPr lang="en-US" altLang="zh-CN" dirty="0"/>
              <a:t>Reinforcement Learning has its foundation in the formal problem of </a:t>
            </a:r>
            <a:r>
              <a:rPr lang="en-US" altLang="zh-CN" b="1" dirty="0"/>
              <a:t>Markov Decision Process</a:t>
            </a:r>
            <a:r>
              <a:rPr lang="en-US" altLang="zh-CN" dirty="0"/>
              <a:t> (MDP).</a:t>
            </a:r>
          </a:p>
          <a:p>
            <a:r>
              <a:rPr lang="en-US" altLang="zh-CN" dirty="0"/>
              <a:t>Markov Decision Process is a mathematical model formalizing sequential decision-making.</a:t>
            </a:r>
          </a:p>
          <a:p>
            <a:pPr lvl="1"/>
            <a:r>
              <a:rPr lang="en-US" altLang="zh-CN" dirty="0"/>
              <a:t>Problems in which we take multiple consecutive actions.</a:t>
            </a:r>
          </a:p>
          <a:p>
            <a:pPr lvl="1"/>
            <a:r>
              <a:rPr lang="en-US" altLang="zh-CN" dirty="0"/>
              <a:t>Actions have consequences on the future states and future rewards.</a:t>
            </a:r>
          </a:p>
          <a:p>
            <a:endParaRPr lang="zh-CN" altLang="en-US" dirty="0"/>
          </a:p>
        </p:txBody>
      </p:sp>
      <p:sp>
        <p:nvSpPr>
          <p:cNvPr id="4" name="日期占位符 3">
            <a:extLst>
              <a:ext uri="{FF2B5EF4-FFF2-40B4-BE49-F238E27FC236}">
                <a16:creationId xmlns:a16="http://schemas.microsoft.com/office/drawing/2014/main" id="{53627754-47D3-4AA9-AAC3-8673FE7AF8F4}"/>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947872FE-BBE8-45CE-9006-1A4C89DEC321}"/>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46DFF7A5-6217-4427-94A5-4E7B364418C6}"/>
              </a:ext>
            </a:extLst>
          </p:cNvPr>
          <p:cNvSpPr>
            <a:spLocks noGrp="1"/>
          </p:cNvSpPr>
          <p:nvPr>
            <p:ph type="sldNum" sz="quarter" idx="12"/>
          </p:nvPr>
        </p:nvSpPr>
        <p:spPr/>
        <p:txBody>
          <a:bodyPr/>
          <a:lstStyle/>
          <a:p>
            <a:fld id="{0E6D59EA-74EB-4426-9363-A4C6AA2DED66}" type="slidenum">
              <a:rPr lang="en-US" smtClean="0"/>
              <a:t>25</a:t>
            </a:fld>
            <a:endParaRPr lang="en-US"/>
          </a:p>
        </p:txBody>
      </p:sp>
    </p:spTree>
    <p:extLst>
      <p:ext uri="{BB962C8B-B14F-4D97-AF65-F5344CB8AC3E}">
        <p14:creationId xmlns:p14="http://schemas.microsoft.com/office/powerpoint/2010/main" val="3005993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4F0EA0-0FA0-46A2-A792-196E91829E86}"/>
              </a:ext>
            </a:extLst>
          </p:cNvPr>
          <p:cNvSpPr>
            <a:spLocks noGrp="1"/>
          </p:cNvSpPr>
          <p:nvPr>
            <p:ph type="title"/>
          </p:nvPr>
        </p:nvSpPr>
        <p:spPr/>
        <p:txBody>
          <a:bodyPr/>
          <a:lstStyle/>
          <a:p>
            <a:r>
              <a:rPr lang="en-US" altLang="zh-CN" dirty="0"/>
              <a:t>Markov Decision Process Definition</a:t>
            </a:r>
            <a:endParaRPr lang="zh-CN" altLang="en-US" dirty="0"/>
          </a:p>
        </p:txBody>
      </p:sp>
      <p:sp>
        <p:nvSpPr>
          <p:cNvPr id="3" name="内容占位符 2">
            <a:extLst>
              <a:ext uri="{FF2B5EF4-FFF2-40B4-BE49-F238E27FC236}">
                <a16:creationId xmlns:a16="http://schemas.microsoft.com/office/drawing/2014/main" id="{A90B8695-2557-4F02-9AC0-FBE900C9B92E}"/>
              </a:ext>
            </a:extLst>
          </p:cNvPr>
          <p:cNvSpPr>
            <a:spLocks noGrp="1"/>
          </p:cNvSpPr>
          <p:nvPr>
            <p:ph idx="1"/>
          </p:nvPr>
        </p:nvSpPr>
        <p:spPr/>
        <p:txBody>
          <a:bodyPr/>
          <a:lstStyle/>
          <a:p>
            <a:r>
              <a:rPr lang="en-US" altLang="zh-CN" dirty="0"/>
              <a:t>Markov decision processes formalize how an </a:t>
            </a:r>
            <a:r>
              <a:rPr lang="en-US" altLang="zh-CN" b="1" dirty="0"/>
              <a:t>agent</a:t>
            </a:r>
            <a:r>
              <a:rPr lang="en-US" altLang="zh-CN" dirty="0"/>
              <a:t> learn to achieve a goal.</a:t>
            </a:r>
          </a:p>
          <a:p>
            <a:r>
              <a:rPr lang="en-US" altLang="zh-CN" dirty="0"/>
              <a:t>The agent can interact with the </a:t>
            </a:r>
            <a:r>
              <a:rPr lang="en-US" altLang="zh-CN" b="1" dirty="0"/>
              <a:t>environment</a:t>
            </a:r>
            <a:r>
              <a:rPr lang="en-US" altLang="zh-CN" dirty="0"/>
              <a:t>.</a:t>
            </a:r>
          </a:p>
          <a:p>
            <a:r>
              <a:rPr lang="en-US" altLang="zh-CN" dirty="0"/>
              <a:t>The environment comprises everything outside the agent.</a:t>
            </a:r>
          </a:p>
          <a:p>
            <a:r>
              <a:rPr lang="en-US" altLang="zh-CN" dirty="0"/>
              <a:t>When the agent interact with the environment, the environment changes.</a:t>
            </a:r>
          </a:p>
          <a:p>
            <a:pPr lvl="1"/>
            <a:r>
              <a:rPr lang="en-US" altLang="zh-CN" dirty="0"/>
              <a:t>The agent will then consider a possible new action depending of the new situation.</a:t>
            </a:r>
          </a:p>
          <a:p>
            <a:pPr lvl="1"/>
            <a:r>
              <a:rPr lang="en-US" altLang="zh-CN" dirty="0"/>
              <a:t>It repeats until the problem is solved.</a:t>
            </a:r>
          </a:p>
          <a:p>
            <a:endParaRPr lang="zh-CN" altLang="en-US" dirty="0"/>
          </a:p>
        </p:txBody>
      </p:sp>
      <p:sp>
        <p:nvSpPr>
          <p:cNvPr id="4" name="日期占位符 3">
            <a:extLst>
              <a:ext uri="{FF2B5EF4-FFF2-40B4-BE49-F238E27FC236}">
                <a16:creationId xmlns:a16="http://schemas.microsoft.com/office/drawing/2014/main" id="{EC860132-D927-466F-B7D1-858B7D1B7203}"/>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1937F2C4-BD70-4ACB-B731-82BCAD322434}"/>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1446496C-5F01-4B4E-90F4-8DDD5DFD69F0}"/>
              </a:ext>
            </a:extLst>
          </p:cNvPr>
          <p:cNvSpPr>
            <a:spLocks noGrp="1"/>
          </p:cNvSpPr>
          <p:nvPr>
            <p:ph type="sldNum" sz="quarter" idx="12"/>
          </p:nvPr>
        </p:nvSpPr>
        <p:spPr/>
        <p:txBody>
          <a:bodyPr/>
          <a:lstStyle/>
          <a:p>
            <a:fld id="{0E6D59EA-74EB-4426-9363-A4C6AA2DED66}" type="slidenum">
              <a:rPr lang="en-US" smtClean="0"/>
              <a:t>26</a:t>
            </a:fld>
            <a:endParaRPr lang="en-US"/>
          </a:p>
        </p:txBody>
      </p:sp>
      <p:pic>
        <p:nvPicPr>
          <p:cNvPr id="8" name="图片 7">
            <a:extLst>
              <a:ext uri="{FF2B5EF4-FFF2-40B4-BE49-F238E27FC236}">
                <a16:creationId xmlns:a16="http://schemas.microsoft.com/office/drawing/2014/main" id="{150E5AA7-7007-4CF7-9BF8-71837A058672}"/>
              </a:ext>
            </a:extLst>
          </p:cNvPr>
          <p:cNvPicPr>
            <a:picLocks noChangeAspect="1"/>
          </p:cNvPicPr>
          <p:nvPr/>
        </p:nvPicPr>
        <p:blipFill rotWithShape="1">
          <a:blip r:embed="rId3"/>
          <a:srcRect t="1373" b="3300"/>
          <a:stretch/>
        </p:blipFill>
        <p:spPr>
          <a:xfrm>
            <a:off x="1398182" y="3683613"/>
            <a:ext cx="9369832" cy="2644824"/>
          </a:xfrm>
          <a:prstGeom prst="rect">
            <a:avLst/>
          </a:prstGeom>
        </p:spPr>
      </p:pic>
      <p:sp>
        <p:nvSpPr>
          <p:cNvPr id="9" name="矩形 8">
            <a:extLst>
              <a:ext uri="{FF2B5EF4-FFF2-40B4-BE49-F238E27FC236}">
                <a16:creationId xmlns:a16="http://schemas.microsoft.com/office/drawing/2014/main" id="{193A9259-C4EE-452D-A836-108E01810B23}"/>
              </a:ext>
            </a:extLst>
          </p:cNvPr>
          <p:cNvSpPr/>
          <p:nvPr/>
        </p:nvSpPr>
        <p:spPr>
          <a:xfrm>
            <a:off x="2671763" y="4829175"/>
            <a:ext cx="571500" cy="6572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406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5D37D-C607-4597-92F3-016479B93B37}"/>
              </a:ext>
            </a:extLst>
          </p:cNvPr>
          <p:cNvSpPr>
            <a:spLocks noGrp="1"/>
          </p:cNvSpPr>
          <p:nvPr>
            <p:ph type="title"/>
          </p:nvPr>
        </p:nvSpPr>
        <p:spPr/>
        <p:txBody>
          <a:bodyPr/>
          <a:lstStyle/>
          <a:p>
            <a:r>
              <a:rPr lang="en-US" altLang="zh-CN" dirty="0"/>
              <a:t>Markov Decision Process Definition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3A4021E-07D4-45CE-B60C-F17B0016C07A}"/>
                  </a:ext>
                </a:extLst>
              </p:cNvPr>
              <p:cNvSpPr>
                <a:spLocks noGrp="1"/>
              </p:cNvSpPr>
              <p:nvPr>
                <p:ph idx="1"/>
              </p:nvPr>
            </p:nvSpPr>
            <p:spPr>
              <a:xfrm>
                <a:off x="455131" y="1075771"/>
                <a:ext cx="11233466" cy="5205040"/>
              </a:xfrm>
            </p:spPr>
            <p:txBody>
              <a:bodyPr/>
              <a:lstStyle/>
              <a:p>
                <a:r>
                  <a:rPr lang="en-US" altLang="zh-CN" dirty="0"/>
                  <a:t>The figure represents the agent-environment interaction.</a:t>
                </a:r>
              </a:p>
              <a:p>
                <a:r>
                  <a:rPr lang="en-US" altLang="zh-CN" dirty="0"/>
                  <a:t>At each time step </a:t>
                </a:r>
                <a:r>
                  <a:rPr lang="zh-CN" altLang="en-US" dirty="0"/>
                  <a:t>𝑡</a:t>
                </a:r>
                <a:r>
                  <a:rPr lang="en-US" altLang="zh-CN" dirty="0"/>
                  <a:t>, the environment is in a state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zh-CN" altLang="en-US" i="1" dirty="0" smtClean="0">
                            <a:latin typeface="Cambria Math" panose="02040503050406030204" pitchFamily="18" charset="0"/>
                          </a:rPr>
                          <m:t>𝑡</m:t>
                        </m:r>
                      </m:sub>
                    </m:sSub>
                  </m:oMath>
                </a14:m>
                <a:r>
                  <a:rPr lang="en-US" altLang="zh-CN" dirty="0"/>
                  <a:t>.</a:t>
                </a:r>
              </a:p>
              <a:p>
                <a:r>
                  <a:rPr lang="en-US" altLang="zh-CN" dirty="0"/>
                  <a:t>Based on this state, the agent must select an action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𝑎</m:t>
                        </m:r>
                      </m:e>
                      <m:sub>
                        <m:r>
                          <a:rPr lang="zh-CN" altLang="en-US" i="1" dirty="0" smtClean="0">
                            <a:latin typeface="Cambria Math" panose="02040503050406030204" pitchFamily="18" charset="0"/>
                          </a:rPr>
                          <m:t>𝑡</m:t>
                        </m:r>
                      </m:sub>
                    </m:sSub>
                    <m:r>
                      <a:rPr lang="zh-CN" altLang="en-US" i="1" dirty="0" smtClean="0">
                        <a:latin typeface="Cambria Math" panose="02040503050406030204" pitchFamily="18" charset="0"/>
                      </a:rPr>
                      <m:t>∈</m:t>
                    </m:r>
                    <m:r>
                      <a:rPr lang="zh-CN" altLang="en-US" i="1" dirty="0" smtClean="0">
                        <a:latin typeface="Cambria Math" panose="02040503050406030204" pitchFamily="18" charset="0"/>
                      </a:rPr>
                      <m:t>𝐴</m:t>
                    </m:r>
                  </m:oMath>
                </a14:m>
                <a:endParaRPr lang="en-US" altLang="zh-CN" dirty="0"/>
              </a:p>
              <a:p>
                <a:r>
                  <a:rPr lang="en-US" altLang="zh-CN" dirty="0"/>
                  <a:t>After executing the action:</a:t>
                </a:r>
              </a:p>
              <a:p>
                <a:pPr lvl="1"/>
                <a:r>
                  <a:rPr lang="en-US" altLang="zh-CN" dirty="0"/>
                  <a:t>the environment is in a new state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zh-CN" altLang="en-US" i="1" dirty="0" smtClean="0">
                            <a:latin typeface="Cambria Math" panose="02040503050406030204" pitchFamily="18" charset="0"/>
                          </a:rPr>
                          <m:t>𝑡</m:t>
                        </m:r>
                        <m:r>
                          <a:rPr lang="en-US" altLang="zh-CN" b="0" i="1" dirty="0" smtClean="0">
                            <a:latin typeface="Cambria Math" panose="02040503050406030204" pitchFamily="18" charset="0"/>
                          </a:rPr>
                          <m:t>+1</m:t>
                        </m:r>
                      </m:sub>
                    </m:sSub>
                  </m:oMath>
                </a14:m>
                <a:r>
                  <a:rPr lang="en-US" altLang="zh-CN" dirty="0"/>
                  <a:t>,</a:t>
                </a:r>
              </a:p>
              <a:p>
                <a:pPr lvl="1"/>
                <a:r>
                  <a:rPr lang="en-US" altLang="zh-CN" dirty="0"/>
                  <a:t>the agent receives a reward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𝑟</m:t>
                        </m:r>
                      </m:e>
                      <m:sub>
                        <m:r>
                          <a:rPr lang="zh-CN" altLang="en-US" i="1" dirty="0" smtClean="0">
                            <a:latin typeface="Cambria Math" panose="02040503050406030204" pitchFamily="18" charset="0"/>
                          </a:rPr>
                          <m:t>𝑡</m:t>
                        </m:r>
                      </m:sub>
                    </m:sSub>
                  </m:oMath>
                </a14:m>
                <a:r>
                  <a:rPr lang="en-US" altLang="zh-CN" dirty="0"/>
                  <a:t>.</a:t>
                </a:r>
              </a:p>
              <a:p>
                <a:r>
                  <a:rPr lang="en-US" altLang="zh-CN" dirty="0"/>
                  <a:t>It generates a sequence of states and actions:</a:t>
                </a:r>
              </a:p>
              <a:p>
                <a:pPr algn="ct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en-US" altLang="zh-CN" i="1" dirty="0">
                            <a:latin typeface="Cambria Math" panose="02040503050406030204" pitchFamily="18" charset="0"/>
                          </a:rPr>
                          <m:t>0</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i="1" dirty="0">
                            <a:latin typeface="Cambria Math" panose="02040503050406030204" pitchFamily="18" charset="0"/>
                          </a:rPr>
                          <m:t>0</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i="1" dirty="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𝑠</m:t>
                        </m:r>
                      </m:e>
                      <m:sub>
                        <m:r>
                          <a:rPr lang="en-US" altLang="zh-CN" b="0" i="1" dirty="0"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2</m:t>
                        </m:r>
                      </m:sub>
                    </m:sSub>
                  </m:oMath>
                </a14:m>
                <a:r>
                  <a:rPr lang="en-US" altLang="zh-CN" dirty="0"/>
                  <a:t>, …</a:t>
                </a:r>
              </a:p>
              <a:p>
                <a:r>
                  <a:rPr lang="en-US" altLang="zh-CN" dirty="0"/>
                  <a:t>This sequence is called a </a:t>
                </a:r>
                <a:r>
                  <a:rPr lang="en-US" altLang="zh-CN" b="1" dirty="0"/>
                  <a:t>trajectory</a:t>
                </a:r>
                <a:r>
                  <a:rPr lang="en-US" altLang="zh-CN" dirty="0"/>
                  <a:t>.</a:t>
                </a:r>
              </a:p>
              <a:p>
                <a:endParaRPr lang="zh-CN" altLang="en-US" dirty="0"/>
              </a:p>
            </p:txBody>
          </p:sp>
        </mc:Choice>
        <mc:Fallback xmlns="">
          <p:sp>
            <p:nvSpPr>
              <p:cNvPr id="3" name="内容占位符 2">
                <a:extLst>
                  <a:ext uri="{FF2B5EF4-FFF2-40B4-BE49-F238E27FC236}">
                    <a16:creationId xmlns:a16="http://schemas.microsoft.com/office/drawing/2014/main" id="{73A4021E-07D4-45CE-B60C-F17B0016C07A}"/>
                  </a:ext>
                </a:extLst>
              </p:cNvPr>
              <p:cNvSpPr>
                <a:spLocks noGrp="1" noRot="1" noChangeAspect="1" noMove="1" noResize="1" noEditPoints="1" noAdjustHandles="1" noChangeArrowheads="1" noChangeShapeType="1" noTextEdit="1"/>
              </p:cNvSpPr>
              <p:nvPr>
                <p:ph idx="1"/>
              </p:nvPr>
            </p:nvSpPr>
            <p:spPr>
              <a:xfrm>
                <a:off x="455131" y="1075771"/>
                <a:ext cx="11233466" cy="5205040"/>
              </a:xfrm>
              <a:blipFill>
                <a:blip r:embed="rId2"/>
                <a:stretch>
                  <a:fillRect l="-869" t="-163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58713A80-3B47-4E7E-8498-C717B639B724}"/>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936FC0CD-091F-4A8A-B070-26EA5EF8A26A}"/>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B6F5F784-5FD1-4C58-8436-72524F63A403}"/>
              </a:ext>
            </a:extLst>
          </p:cNvPr>
          <p:cNvSpPr>
            <a:spLocks noGrp="1"/>
          </p:cNvSpPr>
          <p:nvPr>
            <p:ph type="sldNum" sz="quarter" idx="12"/>
          </p:nvPr>
        </p:nvSpPr>
        <p:spPr/>
        <p:txBody>
          <a:bodyPr/>
          <a:lstStyle/>
          <a:p>
            <a:fld id="{0E6D59EA-74EB-4426-9363-A4C6AA2DED66}" type="slidenum">
              <a:rPr lang="en-US" smtClean="0"/>
              <a:t>27</a:t>
            </a:fld>
            <a:endParaRPr lang="en-US"/>
          </a:p>
        </p:txBody>
      </p:sp>
      <p:pic>
        <p:nvPicPr>
          <p:cNvPr id="3074" name="Picture 2" descr="../../_images/mdp.drawio.png">
            <a:extLst>
              <a:ext uri="{FF2B5EF4-FFF2-40B4-BE49-F238E27FC236}">
                <a16:creationId xmlns:a16="http://schemas.microsoft.com/office/drawing/2014/main" id="{4FD0CA19-94E0-4B9B-A77E-00EDAF8EF8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1133" y="947501"/>
            <a:ext cx="4398963" cy="355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20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00709F-9363-4A78-8911-B9E3D7CA5648}"/>
              </a:ext>
            </a:extLst>
          </p:cNvPr>
          <p:cNvSpPr>
            <a:spLocks noGrp="1"/>
          </p:cNvSpPr>
          <p:nvPr>
            <p:ph type="title"/>
          </p:nvPr>
        </p:nvSpPr>
        <p:spPr/>
        <p:txBody>
          <a:bodyPr/>
          <a:lstStyle/>
          <a:p>
            <a:r>
              <a:rPr lang="en-US" altLang="zh-CN" dirty="0"/>
              <a:t>Markov Decision Process Definition</a:t>
            </a:r>
            <a:endParaRPr lang="zh-CN" altLang="en-US" dirty="0"/>
          </a:p>
        </p:txBody>
      </p:sp>
      <p:sp>
        <p:nvSpPr>
          <p:cNvPr id="3" name="内容占位符 2">
            <a:extLst>
              <a:ext uri="{FF2B5EF4-FFF2-40B4-BE49-F238E27FC236}">
                <a16:creationId xmlns:a16="http://schemas.microsoft.com/office/drawing/2014/main" id="{8DFCBBE5-5EFA-4342-B307-2C54A5E8615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1EFBF3D-265B-426C-888D-332D840F1101}"/>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BEE7FF5C-636F-4D33-A45C-346394E7C75C}"/>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75317FFC-C4EB-4FE3-B770-BE16A49FE7B6}"/>
              </a:ext>
            </a:extLst>
          </p:cNvPr>
          <p:cNvSpPr>
            <a:spLocks noGrp="1"/>
          </p:cNvSpPr>
          <p:nvPr>
            <p:ph type="sldNum" sz="quarter" idx="12"/>
          </p:nvPr>
        </p:nvSpPr>
        <p:spPr/>
        <p:txBody>
          <a:bodyPr/>
          <a:lstStyle/>
          <a:p>
            <a:fld id="{0E6D59EA-74EB-4426-9363-A4C6AA2DED66}" type="slidenum">
              <a:rPr lang="en-US" smtClean="0"/>
              <a:t>28</a:t>
            </a:fld>
            <a:endParaRPr lang="en-US"/>
          </a:p>
        </p:txBody>
      </p:sp>
      <p:pic>
        <p:nvPicPr>
          <p:cNvPr id="7" name="图片 6">
            <a:extLst>
              <a:ext uri="{FF2B5EF4-FFF2-40B4-BE49-F238E27FC236}">
                <a16:creationId xmlns:a16="http://schemas.microsoft.com/office/drawing/2014/main" id="{B078C195-0BF6-42DE-BE09-22ADECFBE265}"/>
              </a:ext>
            </a:extLst>
          </p:cNvPr>
          <p:cNvPicPr>
            <a:picLocks noChangeAspect="1"/>
          </p:cNvPicPr>
          <p:nvPr/>
        </p:nvPicPr>
        <p:blipFill>
          <a:blip r:embed="rId2"/>
          <a:stretch>
            <a:fillRect/>
          </a:stretch>
        </p:blipFill>
        <p:spPr>
          <a:xfrm>
            <a:off x="727883" y="4030904"/>
            <a:ext cx="10392555" cy="1645077"/>
          </a:xfrm>
          <a:prstGeom prst="rect">
            <a:avLst/>
          </a:prstGeom>
        </p:spPr>
      </p:pic>
      <p:pic>
        <p:nvPicPr>
          <p:cNvPr id="8" name="Picture 4" descr="../../_images/trajectory.drawio.png">
            <a:extLst>
              <a:ext uri="{FF2B5EF4-FFF2-40B4-BE49-F238E27FC236}">
                <a16:creationId xmlns:a16="http://schemas.microsoft.com/office/drawing/2014/main" id="{B87BDDE2-2138-42E2-A941-8DCDCE623E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7412" y="1561302"/>
            <a:ext cx="7372350" cy="1404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804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8AB3EF-5CAC-4DB5-9F6D-3BED5148EB1B}"/>
              </a:ext>
            </a:extLst>
          </p:cNvPr>
          <p:cNvSpPr>
            <a:spLocks noGrp="1"/>
          </p:cNvSpPr>
          <p:nvPr>
            <p:ph type="title"/>
          </p:nvPr>
        </p:nvSpPr>
        <p:spPr/>
        <p:txBody>
          <a:bodyPr/>
          <a:lstStyle/>
          <a:p>
            <a:r>
              <a:rPr lang="en-US" altLang="zh-CN" dirty="0"/>
              <a:t>Transition function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968E6F2-D0DB-4B56-B9E5-633DC2AA3547}"/>
                  </a:ext>
                </a:extLst>
              </p:cNvPr>
              <p:cNvSpPr>
                <a:spLocks noGrp="1"/>
              </p:cNvSpPr>
              <p:nvPr>
                <p:ph idx="1"/>
              </p:nvPr>
            </p:nvSpPr>
            <p:spPr/>
            <p:txBody>
              <a:bodyPr/>
              <a:lstStyle/>
              <a:p>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𝑅</m:t>
                        </m:r>
                      </m:e>
                      <m:sub>
                        <m:r>
                          <a:rPr lang="en-US" altLang="zh-CN" i="1" dirty="0" smtClean="0">
                            <a:latin typeface="Cambria Math" panose="02040503050406030204" pitchFamily="18" charset="0"/>
                          </a:rPr>
                          <m:t>𝑡</m:t>
                        </m:r>
                      </m:sub>
                    </m:sSub>
                  </m:oMath>
                </a14:m>
                <a:r>
                  <a:rPr lang="en-US" altLang="zh-CN" i="1" dirty="0"/>
                  <a:t> </a:t>
                </a:r>
                <a:r>
                  <a:rPr lang="en-US" altLang="zh-CN" dirty="0"/>
                  <a:t>and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𝑆</m:t>
                        </m:r>
                      </m:e>
                      <m:sub>
                        <m:r>
                          <a:rPr lang="en-US" altLang="zh-CN" i="1" dirty="0" smtClean="0">
                            <a:latin typeface="Cambria Math" panose="02040503050406030204" pitchFamily="18" charset="0"/>
                          </a:rPr>
                          <m:t>𝑡</m:t>
                        </m:r>
                      </m:sub>
                    </m:sSub>
                  </m:oMath>
                </a14:m>
                <a:r>
                  <a:rPr lang="en-US" altLang="zh-CN" i="1" dirty="0"/>
                  <a:t> </a:t>
                </a:r>
                <a:r>
                  <a:rPr lang="en-US" altLang="zh-CN" dirty="0"/>
                  <a:t>have well defined discrete probability distributions dependent only on the preceding state and action.</a:t>
                </a:r>
              </a:p>
              <a:p>
                <a:r>
                  <a:rPr lang="en-US" altLang="zh-CN" dirty="0"/>
                  <a:t>There is a probability of particular values of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𝑅</m:t>
                        </m:r>
                      </m:e>
                      <m:sub>
                        <m:r>
                          <a:rPr lang="en-US" altLang="zh-CN" i="1" dirty="0">
                            <a:latin typeface="Cambria Math" panose="02040503050406030204" pitchFamily="18" charset="0"/>
                          </a:rPr>
                          <m:t>𝑡</m:t>
                        </m:r>
                      </m:sub>
                    </m:sSub>
                  </m:oMath>
                </a14:m>
                <a:r>
                  <a:rPr lang="en-US" altLang="zh-CN" i="1" dirty="0"/>
                  <a:t> </a:t>
                </a:r>
                <a:r>
                  <a:rPr lang="en-US" altLang="zh-CN" dirty="0"/>
                  <a:t>and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𝑡</m:t>
                        </m:r>
                      </m:sub>
                    </m:sSub>
                    <m:r>
                      <a:rPr lang="en-US" altLang="zh-CN" i="1" dirty="0">
                        <a:latin typeface="Cambria Math" panose="02040503050406030204" pitchFamily="18" charset="0"/>
                      </a:rPr>
                      <m:t> </m:t>
                    </m:r>
                  </m:oMath>
                </a14:m>
                <a:r>
                  <a:rPr lang="en-US" altLang="zh-CN" dirty="0"/>
                  <a:t>occurring at time </a:t>
                </a:r>
                <a14:m>
                  <m:oMath xmlns:m="http://schemas.openxmlformats.org/officeDocument/2006/math">
                    <m:r>
                      <a:rPr lang="en-US" altLang="zh-CN" i="1" dirty="0" smtClean="0">
                        <a:latin typeface="Cambria Math" panose="02040503050406030204" pitchFamily="18" charset="0"/>
                      </a:rPr>
                      <m:t>𝑡</m:t>
                    </m:r>
                  </m:oMath>
                </a14:m>
                <a:r>
                  <a:rPr lang="en-US" altLang="zh-CN" dirty="0"/>
                  <a:t>, given particular values of the preceding state and action:</a:t>
                </a:r>
              </a:p>
              <a:p>
                <a:endParaRPr lang="en-US" altLang="zh-CN" dirty="0"/>
              </a:p>
              <a:p>
                <a:endParaRPr lang="en-US" altLang="zh-CN" dirty="0"/>
              </a:p>
              <a:p>
                <a:r>
                  <a:rPr lang="en-US" altLang="zh-CN" dirty="0"/>
                  <a:t>The function </a:t>
                </a:r>
                <a14:m>
                  <m:oMath xmlns:m="http://schemas.openxmlformats.org/officeDocument/2006/math">
                    <m:r>
                      <a:rPr lang="en-US" altLang="zh-CN" i="1" dirty="0" smtClean="0">
                        <a:latin typeface="Cambria Math" panose="02040503050406030204" pitchFamily="18" charset="0"/>
                      </a:rPr>
                      <m:t>𝑝</m:t>
                    </m:r>
                  </m:oMath>
                </a14:m>
                <a:r>
                  <a:rPr lang="en-US" altLang="zh-CN" i="1" dirty="0"/>
                  <a:t> </a:t>
                </a:r>
                <a:r>
                  <a:rPr lang="en-US" altLang="zh-CN" dirty="0"/>
                  <a:t>defines the </a:t>
                </a:r>
                <a:r>
                  <a:rPr lang="en-US" altLang="zh-CN" i="1" dirty="0"/>
                  <a:t>dynamics </a:t>
                </a:r>
                <a:r>
                  <a:rPr lang="en-US" altLang="zh-CN" dirty="0"/>
                  <a:t>of the MDP.</a:t>
                </a:r>
                <a:endParaRPr lang="zh-CN" altLang="en-US" dirty="0"/>
              </a:p>
            </p:txBody>
          </p:sp>
        </mc:Choice>
        <mc:Fallback xmlns="">
          <p:sp>
            <p:nvSpPr>
              <p:cNvPr id="3" name="内容占位符 2">
                <a:extLst>
                  <a:ext uri="{FF2B5EF4-FFF2-40B4-BE49-F238E27FC236}">
                    <a16:creationId xmlns:a16="http://schemas.microsoft.com/office/drawing/2014/main" id="{D968E6F2-D0DB-4B56-B9E5-633DC2AA3547}"/>
                  </a:ext>
                </a:extLst>
              </p:cNvPr>
              <p:cNvSpPr>
                <a:spLocks noGrp="1" noRot="1" noChangeAspect="1" noMove="1" noResize="1" noEditPoints="1" noAdjustHandles="1" noChangeArrowheads="1" noChangeShapeType="1" noTextEdit="1"/>
              </p:cNvSpPr>
              <p:nvPr>
                <p:ph idx="1"/>
              </p:nvPr>
            </p:nvSpPr>
            <p:spPr>
              <a:blipFill>
                <a:blip r:embed="rId2"/>
                <a:stretch>
                  <a:fillRect l="-869" t="-1639" r="-1357"/>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C15F85A6-050D-4B3F-A99B-D60B28FF6073}"/>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52BF666A-B8A3-47B0-9370-1CA91F96B708}"/>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269C7CF4-CD7A-4561-88C4-252BA32A1E03}"/>
              </a:ext>
            </a:extLst>
          </p:cNvPr>
          <p:cNvSpPr>
            <a:spLocks noGrp="1"/>
          </p:cNvSpPr>
          <p:nvPr>
            <p:ph type="sldNum" sz="quarter" idx="12"/>
          </p:nvPr>
        </p:nvSpPr>
        <p:spPr/>
        <p:txBody>
          <a:bodyPr/>
          <a:lstStyle/>
          <a:p>
            <a:fld id="{0E6D59EA-74EB-4426-9363-A4C6AA2DED66}" type="slidenum">
              <a:rPr lang="en-US" smtClean="0"/>
              <a:t>29</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9FC4D85-CDBB-4463-9500-286656D64A53}"/>
                  </a:ext>
                </a:extLst>
              </p:cNvPr>
              <p:cNvSpPr txBox="1"/>
              <p:nvPr/>
            </p:nvSpPr>
            <p:spPr>
              <a:xfrm>
                <a:off x="1446482" y="2917031"/>
                <a:ext cx="101134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d>
                      <m:r>
                        <a:rPr lang="en-US" altLang="zh-CN" sz="2400" i="1">
                          <a:solidFill>
                            <a:srgbClr val="000000"/>
                          </a:solidFill>
                          <a:latin typeface="Cambria Math" panose="02040503050406030204" pitchFamily="18" charset="0"/>
                          <a:ea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Pr</m:t>
                          </m:r>
                        </m:fName>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d>
                        </m:e>
                      </m:func>
                      <m:r>
                        <a:rPr lang="en-US" altLang="zh-CN" sz="2400" b="0" i="1" smtClean="0">
                          <a:latin typeface="Cambria Math" panose="02040503050406030204" pitchFamily="18" charset="0"/>
                        </a:rPr>
                        <m:t>,</m:t>
                      </m:r>
                      <m:r>
                        <m:rPr>
                          <m:nor/>
                        </m:rPr>
                        <a:rPr lang="en-US" altLang="zh-CN" sz="2400" b="0" i="0" smtClean="0">
                          <a:latin typeface="Cambria Math" panose="02040503050406030204" pitchFamily="18" charset="0"/>
                        </a:rPr>
                        <m:t>for</m:t>
                      </m:r>
                      <m:r>
                        <m:rPr>
                          <m:nor/>
                        </m:rPr>
                        <a:rPr lang="en-US" altLang="zh-CN" sz="2400" b="0" i="0" smtClean="0">
                          <a:latin typeface="Cambria Math" panose="02040503050406030204" pitchFamily="18" charset="0"/>
                        </a:rPr>
                        <m:t> </m:t>
                      </m:r>
                      <m:r>
                        <m:rPr>
                          <m:nor/>
                        </m:rPr>
                        <a:rPr lang="en-US" altLang="zh-CN" sz="2400" b="0" i="0" smtClean="0">
                          <a:latin typeface="Cambria Math" panose="02040503050406030204" pitchFamily="18" charset="0"/>
                        </a:rPr>
                        <m:t>all</m:t>
                      </m:r>
                      <m:r>
                        <m:rPr>
                          <m:nor/>
                        </m:rPr>
                        <a:rPr lang="en-US" altLang="zh-CN" sz="2400" b="0" i="0" smtClean="0">
                          <a:latin typeface="Cambria Math" panose="02040503050406030204" pitchFamily="18" charset="0"/>
                        </a:rPr>
                        <m:t> </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 </m:t>
                      </m:r>
                      <m:r>
                        <m:rPr>
                          <m:nor/>
                        </m:rPr>
                        <a:rPr lang="en-US" altLang="zh-CN" sz="2400" b="0" i="0" smtClean="0">
                          <a:latin typeface="Cambria Math" panose="02040503050406030204" pitchFamily="18" charset="0"/>
                        </a:rPr>
                        <m:t>and</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oMath>
                  </m:oMathPara>
                </a14:m>
                <a:endParaRPr lang="zh-CN" altLang="en-US" dirty="0"/>
              </a:p>
            </p:txBody>
          </p:sp>
        </mc:Choice>
        <mc:Fallback xmlns="">
          <p:sp>
            <p:nvSpPr>
              <p:cNvPr id="7" name="文本框 6">
                <a:extLst>
                  <a:ext uri="{FF2B5EF4-FFF2-40B4-BE49-F238E27FC236}">
                    <a16:creationId xmlns:a16="http://schemas.microsoft.com/office/drawing/2014/main" id="{09FC4D85-CDBB-4463-9500-286656D64A53}"/>
                  </a:ext>
                </a:extLst>
              </p:cNvPr>
              <p:cNvSpPr txBox="1">
                <a:spLocks noRot="1" noChangeAspect="1" noMove="1" noResize="1" noEditPoints="1" noAdjustHandles="1" noChangeArrowheads="1" noChangeShapeType="1" noTextEdit="1"/>
              </p:cNvSpPr>
              <p:nvPr/>
            </p:nvSpPr>
            <p:spPr>
              <a:xfrm>
                <a:off x="1446482" y="2917031"/>
                <a:ext cx="10113474" cy="369332"/>
              </a:xfrm>
              <a:prstGeom prst="rect">
                <a:avLst/>
              </a:prstGeom>
              <a:blipFill>
                <a:blip r:embed="rId3"/>
                <a:stretch>
                  <a:fillRect l="-603" r="-603"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1BAB113-E021-4508-9B30-340B002AB9F0}"/>
                  </a:ext>
                </a:extLst>
              </p:cNvPr>
              <p:cNvSpPr/>
              <p:nvPr/>
            </p:nvSpPr>
            <p:spPr>
              <a:xfrm>
                <a:off x="4609611" y="4321921"/>
                <a:ext cx="3304623" cy="10013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400" b="0" i="1" smtClean="0">
                              <a:latin typeface="Cambria Math" panose="02040503050406030204" pitchFamily="18" charset="0"/>
                            </a:rPr>
                          </m:ctrlPr>
                        </m:naryPr>
                        <m: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sub>
                        <m:sup/>
                        <m:e>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m:t>
                              </m:r>
                            </m:sub>
                            <m:sup/>
                            <m:e>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𝑟</m:t>
                                  </m:r>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𝑎</m:t>
                                  </m:r>
                                </m:e>
                              </m:d>
                            </m:e>
                          </m:nary>
                        </m:e>
                      </m:nary>
                      <m:r>
                        <a:rPr lang="en-US" altLang="zh-CN" sz="2400" b="0" i="1" smtClean="0">
                          <a:latin typeface="Cambria Math" panose="02040503050406030204" pitchFamily="18" charset="0"/>
                        </a:rPr>
                        <m:t>=1</m:t>
                      </m:r>
                    </m:oMath>
                  </m:oMathPara>
                </a14:m>
                <a:endParaRPr lang="zh-CN" altLang="en-US" sz="2400" dirty="0"/>
              </a:p>
            </p:txBody>
          </p:sp>
        </mc:Choice>
        <mc:Fallback xmlns="">
          <p:sp>
            <p:nvSpPr>
              <p:cNvPr id="8" name="矩形 7">
                <a:extLst>
                  <a:ext uri="{FF2B5EF4-FFF2-40B4-BE49-F238E27FC236}">
                    <a16:creationId xmlns:a16="http://schemas.microsoft.com/office/drawing/2014/main" id="{D1BAB113-E021-4508-9B30-340B002AB9F0}"/>
                  </a:ext>
                </a:extLst>
              </p:cNvPr>
              <p:cNvSpPr>
                <a:spLocks noRot="1" noChangeAspect="1" noMove="1" noResize="1" noEditPoints="1" noAdjustHandles="1" noChangeArrowheads="1" noChangeShapeType="1" noTextEdit="1"/>
              </p:cNvSpPr>
              <p:nvPr/>
            </p:nvSpPr>
            <p:spPr>
              <a:xfrm>
                <a:off x="4609611" y="4321921"/>
                <a:ext cx="3304623" cy="100136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2433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012A1145-50F7-473E-B6AB-3551E298ABF5}"/>
              </a:ext>
            </a:extLst>
          </p:cNvPr>
          <p:cNvSpPr>
            <a:spLocks noGrp="1"/>
          </p:cNvSpPr>
          <p:nvPr>
            <p:ph type="title"/>
          </p:nvPr>
        </p:nvSpPr>
        <p:spPr/>
        <p:txBody>
          <a:bodyPr/>
          <a:lstStyle/>
          <a:p>
            <a:r>
              <a:rPr lang="en-US" altLang="zh-CN" dirty="0"/>
              <a:t>K-Armed Bandit Problem</a:t>
            </a:r>
            <a:endParaRPr lang="zh-CN" altLang="en-US" dirty="0"/>
          </a:p>
        </p:txBody>
      </p:sp>
      <p:sp>
        <p:nvSpPr>
          <p:cNvPr id="10" name="内容占位符 9">
            <a:extLst>
              <a:ext uri="{FF2B5EF4-FFF2-40B4-BE49-F238E27FC236}">
                <a16:creationId xmlns:a16="http://schemas.microsoft.com/office/drawing/2014/main" id="{0CB4877A-4DCD-4F34-8F14-6F2F98A68969}"/>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4FDACDD-7175-4BB9-92B2-D47F605A4109}"/>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4068638D-3B48-453F-BC77-AF2089EFDBEB}"/>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D383E7E9-A6F3-4817-9306-1BC219686394}"/>
              </a:ext>
            </a:extLst>
          </p:cNvPr>
          <p:cNvSpPr>
            <a:spLocks noGrp="1"/>
          </p:cNvSpPr>
          <p:nvPr>
            <p:ph type="sldNum" sz="quarter" idx="12"/>
          </p:nvPr>
        </p:nvSpPr>
        <p:spPr/>
        <p:txBody>
          <a:bodyPr/>
          <a:lstStyle/>
          <a:p>
            <a:fld id="{0E6D59EA-74EB-4426-9363-A4C6AA2DED66}" type="slidenum">
              <a:rPr lang="en-US" smtClean="0"/>
              <a:t>3</a:t>
            </a:fld>
            <a:endParaRPr lang="en-US"/>
          </a:p>
        </p:txBody>
      </p:sp>
      <p:pic>
        <p:nvPicPr>
          <p:cNvPr id="11" name="Picture 4" descr="Introduction to Multi-Armed Bandits (1)">
            <a:extLst>
              <a:ext uri="{FF2B5EF4-FFF2-40B4-BE49-F238E27FC236}">
                <a16:creationId xmlns:a16="http://schemas.microsoft.com/office/drawing/2014/main" id="{13EF4D99-9E22-4B47-8314-0D6A43313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088" y="1538191"/>
            <a:ext cx="6410325" cy="4611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173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D8FC7-C2A9-4ACD-B962-094479419A93}"/>
              </a:ext>
            </a:extLst>
          </p:cNvPr>
          <p:cNvSpPr>
            <a:spLocks noGrp="1"/>
          </p:cNvSpPr>
          <p:nvPr>
            <p:ph type="title"/>
          </p:nvPr>
        </p:nvSpPr>
        <p:spPr/>
        <p:txBody>
          <a:bodyPr/>
          <a:lstStyle/>
          <a:p>
            <a:r>
              <a:rPr lang="en-US" altLang="zh-CN" dirty="0"/>
              <a:t>Transition function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7205528-6CEF-40FB-80B3-0174BFA1A8A0}"/>
                  </a:ext>
                </a:extLst>
              </p:cNvPr>
              <p:cNvSpPr>
                <a:spLocks noGrp="1"/>
              </p:cNvSpPr>
              <p:nvPr>
                <p:ph idx="1"/>
              </p:nvPr>
            </p:nvSpPr>
            <p:spPr/>
            <p:txBody>
              <a:bodyPr/>
              <a:lstStyle/>
              <a:p>
                <a:r>
                  <a:rPr lang="en-US" altLang="zh-CN" dirty="0"/>
                  <a:t>In a </a:t>
                </a:r>
                <a:r>
                  <a:rPr lang="en-US" altLang="zh-CN" i="1" dirty="0"/>
                  <a:t>Markov </a:t>
                </a:r>
                <a:r>
                  <a:rPr lang="en-US" altLang="zh-CN" dirty="0"/>
                  <a:t>decision process, the probabilities given by </a:t>
                </a:r>
                <a14:m>
                  <m:oMath xmlns:m="http://schemas.openxmlformats.org/officeDocument/2006/math">
                    <m:r>
                      <a:rPr lang="en-US" altLang="zh-CN" i="1" dirty="0" smtClean="0">
                        <a:latin typeface="Cambria Math" panose="02040503050406030204" pitchFamily="18" charset="0"/>
                      </a:rPr>
                      <m:t>𝑝</m:t>
                    </m:r>
                  </m:oMath>
                </a14:m>
                <a:r>
                  <a:rPr lang="en-US" altLang="zh-CN" i="1" dirty="0"/>
                  <a:t> </a:t>
                </a:r>
                <a:r>
                  <a:rPr lang="en-US" altLang="zh-CN" dirty="0"/>
                  <a:t>completely characterize the </a:t>
                </a:r>
              </a:p>
              <a:p>
                <a:r>
                  <a:rPr lang="en-US" altLang="zh-CN" dirty="0"/>
                  <a:t>environment’s dynamics.</a:t>
                </a:r>
              </a:p>
              <a:p>
                <a:r>
                  <a:rPr lang="en-US" altLang="zh-CN" dirty="0"/>
                  <a:t>From the four-argument dynamics function </a:t>
                </a:r>
                <a14:m>
                  <m:oMath xmlns:m="http://schemas.openxmlformats.org/officeDocument/2006/math">
                    <m:r>
                      <a:rPr lang="en-US" altLang="zh-CN" i="1" dirty="0">
                        <a:latin typeface="Cambria Math" panose="02040503050406030204" pitchFamily="18" charset="0"/>
                      </a:rPr>
                      <m:t>𝑝</m:t>
                    </m:r>
                  </m:oMath>
                </a14:m>
                <a:r>
                  <a:rPr lang="en-US" altLang="zh-CN" dirty="0"/>
                  <a:t>, one can compute anything else one might </a:t>
                </a:r>
              </a:p>
              <a:p>
                <a:r>
                  <a:rPr lang="en-US" altLang="zh-CN" dirty="0"/>
                  <a:t>want to know about the environment, such as the </a:t>
                </a:r>
                <a:r>
                  <a:rPr lang="en-US" altLang="zh-CN" i="1" dirty="0"/>
                  <a:t>state-transition probabilities</a:t>
                </a:r>
                <a:r>
                  <a:rPr lang="en-US" altLang="zh-CN" dirty="0"/>
                  <a:t> </a:t>
                </a:r>
                <a:endParaRPr lang="zh-CN" altLang="en-US" dirty="0"/>
              </a:p>
            </p:txBody>
          </p:sp>
        </mc:Choice>
        <mc:Fallback xmlns="">
          <p:sp>
            <p:nvSpPr>
              <p:cNvPr id="3" name="内容占位符 2">
                <a:extLst>
                  <a:ext uri="{FF2B5EF4-FFF2-40B4-BE49-F238E27FC236}">
                    <a16:creationId xmlns:a16="http://schemas.microsoft.com/office/drawing/2014/main" id="{C7205528-6CEF-40FB-80B3-0174BFA1A8A0}"/>
                  </a:ext>
                </a:extLst>
              </p:cNvPr>
              <p:cNvSpPr>
                <a:spLocks noGrp="1" noRot="1" noChangeAspect="1" noMove="1" noResize="1" noEditPoints="1" noAdjustHandles="1" noChangeArrowheads="1" noChangeShapeType="1" noTextEdit="1"/>
              </p:cNvSpPr>
              <p:nvPr>
                <p:ph idx="1"/>
              </p:nvPr>
            </p:nvSpPr>
            <p:spPr>
              <a:blipFill>
                <a:blip r:embed="rId3"/>
                <a:stretch>
                  <a:fillRect l="-869" t="-1639" r="-163"/>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E61F13BC-C846-4B48-8D7B-C0715A9AF6B7}"/>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133227E5-80FE-4125-BB7C-0205BF564A77}"/>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209DFE7E-E7ED-4FD5-B58B-DB40AF0E77E8}"/>
              </a:ext>
            </a:extLst>
          </p:cNvPr>
          <p:cNvSpPr>
            <a:spLocks noGrp="1"/>
          </p:cNvSpPr>
          <p:nvPr>
            <p:ph type="sldNum" sz="quarter" idx="12"/>
          </p:nvPr>
        </p:nvSpPr>
        <p:spPr/>
        <p:txBody>
          <a:bodyPr/>
          <a:lstStyle/>
          <a:p>
            <a:fld id="{0E6D59EA-74EB-4426-9363-A4C6AA2DED66}" type="slidenum">
              <a:rPr lang="en-US" smtClean="0"/>
              <a:t>30</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AE96BF2-16FA-485F-A799-289108028C01}"/>
                  </a:ext>
                </a:extLst>
              </p:cNvPr>
              <p:cNvSpPr txBox="1"/>
              <p:nvPr/>
            </p:nvSpPr>
            <p:spPr>
              <a:xfrm>
                <a:off x="2171701" y="3231181"/>
                <a:ext cx="7962115" cy="894219"/>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func>
                        <m:funcPr>
                          <m:ctrlPr>
                            <a:rPr lang="en-US" altLang="zh-CN" sz="2400" i="1">
                              <a:solidFill>
                                <a:srgbClr val="000000"/>
                              </a:solidFill>
                              <a:latin typeface="Cambria Math" panose="02040503050406030204" pitchFamily="18" charset="0"/>
                            </a:rPr>
                          </m:ctrlPr>
                        </m:funcPr>
                        <m:fName>
                          <m:r>
                            <m:rPr>
                              <m:sty m:val="p"/>
                            </m:rPr>
                            <a:rPr lang="en-US" altLang="zh-CN" sz="2400">
                              <a:solidFill>
                                <a:srgbClr val="000000"/>
                              </a:solidFill>
                              <a:latin typeface="Cambria Math" panose="02040503050406030204" pitchFamily="18" charset="0"/>
                            </a:rPr>
                            <m:t>Pr</m:t>
                          </m:r>
                        </m:fName>
                        <m:e>
                          <m:d>
                            <m:dPr>
                              <m:begChr m:val="{"/>
                              <m:endChr m:val="}"/>
                              <m:ctrlPr>
                                <a:rPr lang="en-US" altLang="zh-CN" sz="2400" i="1">
                                  <a:solidFill>
                                    <a:srgbClr val="000000"/>
                                  </a:solidFill>
                                  <a:latin typeface="Cambria Math" panose="02040503050406030204" pitchFamily="18" charset="0"/>
                                </a:rPr>
                              </m:ctrlPr>
                            </m:d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𝑠</m:t>
                                  </m:r>
                                </m:e>
                                <m:sub>
                                  <m:r>
                                    <a:rPr lang="en-US" altLang="zh-CN" sz="2400" i="1">
                                      <a:solidFill>
                                        <a:srgbClr val="000000"/>
                                      </a:solidFill>
                                      <a:latin typeface="Cambria Math" panose="02040503050406030204" pitchFamily="18" charset="0"/>
                                    </a:rPr>
                                    <m:t>𝑡</m:t>
                                  </m:r>
                                </m:sub>
                              </m:sSub>
                              <m:r>
                                <a:rPr lang="en-US" altLang="zh-CN" sz="2400" i="1">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𝑠</m:t>
                                  </m:r>
                                </m:e>
                                <m:sup>
                                  <m:r>
                                    <a:rPr lang="en-US" altLang="zh-CN" sz="2400" i="1">
                                      <a:solidFill>
                                        <a:srgbClr val="000000"/>
                                      </a:solidFill>
                                      <a:latin typeface="Cambria Math" panose="02040503050406030204" pitchFamily="18" charset="0"/>
                                    </a:rPr>
                                    <m:t>′</m:t>
                                  </m:r>
                                </m:sup>
                              </m:sSup>
                            </m:e>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𝑠</m:t>
                                  </m:r>
                                </m:e>
                                <m:sub>
                                  <m:r>
                                    <a:rPr lang="en-US" altLang="zh-CN" sz="2400" i="1">
                                      <a:solidFill>
                                        <a:srgbClr val="000000"/>
                                      </a:solidFill>
                                      <a:latin typeface="Cambria Math" panose="02040503050406030204" pitchFamily="18" charset="0"/>
                                    </a:rPr>
                                    <m:t>𝑡</m:t>
                                  </m:r>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𝑠</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𝑎</m:t>
                                  </m:r>
                                </m:e>
                                <m:sub>
                                  <m:r>
                                    <a:rPr lang="en-US" altLang="zh-CN" sz="2400" i="1">
                                      <a:solidFill>
                                        <a:srgbClr val="000000"/>
                                      </a:solidFill>
                                      <a:latin typeface="Cambria Math" panose="02040503050406030204" pitchFamily="18" charset="0"/>
                                    </a:rPr>
                                    <m:t>𝑡</m:t>
                                  </m:r>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𝑎</m:t>
                              </m:r>
                            </m:e>
                          </m:d>
                        </m:e>
                      </m:func>
                      <m:r>
                        <a:rPr lang="en-US" altLang="zh-CN" sz="2400" i="1">
                          <a:solidFill>
                            <a:srgbClr val="000000"/>
                          </a:solidFill>
                          <a:latin typeface="Cambria Math" panose="02040503050406030204" pitchFamily="18" charset="0"/>
                        </a:rPr>
                        <m:t>=</m:t>
                      </m:r>
                      <m:nary>
                        <m:naryPr>
                          <m:chr m:val="∑"/>
                          <m:supHide m:val="on"/>
                          <m:ctrlPr>
                            <a:rPr lang="en-US" altLang="zh-CN" sz="2400" i="1">
                              <a:solidFill>
                                <a:srgbClr val="000000"/>
                              </a:solidFill>
                              <a:latin typeface="Cambria Math" panose="02040503050406030204" pitchFamily="18" charset="0"/>
                            </a:rPr>
                          </m:ctrlPr>
                        </m:naryPr>
                        <m:sub>
                          <m:r>
                            <a:rPr lang="en-US" altLang="zh-CN" sz="2400" i="1">
                              <a:solidFill>
                                <a:srgbClr val="000000"/>
                              </a:solidFill>
                              <a:latin typeface="Cambria Math" panose="02040503050406030204" pitchFamily="18" charset="0"/>
                            </a:rPr>
                            <m:t>𝑟</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𝑅</m:t>
                          </m:r>
                        </m:sub>
                        <m:sup/>
                        <m:e>
                          <m:r>
                            <a:rPr lang="en-US" altLang="zh-CN" sz="2400" i="1">
                              <a:solidFill>
                                <a:srgbClr val="000000"/>
                              </a:solidFill>
                              <a:latin typeface="Cambria Math" panose="02040503050406030204" pitchFamily="18" charset="0"/>
                            </a:rPr>
                            <m:t>𝑝</m:t>
                          </m:r>
                          <m:r>
                            <a:rPr lang="en-US" altLang="zh-CN" sz="2400" i="1">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𝑠</m:t>
                              </m:r>
                            </m:e>
                            <m:sup>
                              <m:r>
                                <a:rPr lang="en-US" altLang="zh-CN" sz="2400" i="1">
                                  <a:solidFill>
                                    <a:srgbClr val="000000"/>
                                  </a:solidFill>
                                  <a:latin typeface="Cambria Math" panose="02040503050406030204" pitchFamily="18" charset="0"/>
                                </a:rPr>
                                <m:t>′</m:t>
                              </m:r>
                            </m:sup>
                          </m:sSup>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𝑟</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𝑠</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𝑎</m:t>
                          </m:r>
                          <m:r>
                            <a:rPr lang="en-US" altLang="zh-CN" sz="2400" i="1">
                              <a:solidFill>
                                <a:srgbClr val="000000"/>
                              </a:solidFill>
                              <a:latin typeface="Cambria Math" panose="02040503050406030204" pitchFamily="18" charset="0"/>
                            </a:rPr>
                            <m:t>)</m:t>
                          </m:r>
                        </m:e>
                      </m:nary>
                    </m:oMath>
                  </m:oMathPara>
                </a14:m>
                <a:endParaRPr lang="zh-CN" altLang="en-US" sz="2400" dirty="0">
                  <a:solidFill>
                    <a:srgbClr val="000000"/>
                  </a:solidFill>
                </a:endParaRPr>
              </a:p>
            </p:txBody>
          </p:sp>
        </mc:Choice>
        <mc:Fallback xmlns="">
          <p:sp>
            <p:nvSpPr>
              <p:cNvPr id="7" name="文本框 6">
                <a:extLst>
                  <a:ext uri="{FF2B5EF4-FFF2-40B4-BE49-F238E27FC236}">
                    <a16:creationId xmlns:a16="http://schemas.microsoft.com/office/drawing/2014/main" id="{1AE96BF2-16FA-485F-A799-289108028C01}"/>
                  </a:ext>
                </a:extLst>
              </p:cNvPr>
              <p:cNvSpPr txBox="1">
                <a:spLocks noRot="1" noChangeAspect="1" noMove="1" noResize="1" noEditPoints="1" noAdjustHandles="1" noChangeArrowheads="1" noChangeShapeType="1" noTextEdit="1"/>
              </p:cNvSpPr>
              <p:nvPr/>
            </p:nvSpPr>
            <p:spPr>
              <a:xfrm>
                <a:off x="2171701" y="3231181"/>
                <a:ext cx="7962115" cy="89421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5EE9765-D510-4AF6-9052-42055E8C89C2}"/>
                  </a:ext>
                </a:extLst>
              </p:cNvPr>
              <p:cNvSpPr txBox="1"/>
              <p:nvPr/>
            </p:nvSpPr>
            <p:spPr>
              <a:xfrm>
                <a:off x="2348500" y="4286592"/>
                <a:ext cx="7962115" cy="941412"/>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d>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rPr>
                        <m:t>𝔼</m:t>
                      </m:r>
                      <m:d>
                        <m:dPr>
                          <m:begChr m:val="["/>
                          <m:endChr m:val="]"/>
                          <m:ctrlPr>
                            <a:rPr lang="en-US" altLang="zh-CN" sz="2400" i="1">
                              <a:solidFill>
                                <a:srgbClr val="000000"/>
                              </a:solidFill>
                              <a:latin typeface="Cambria Math" panose="02040503050406030204" pitchFamily="18" charset="0"/>
                            </a:rPr>
                          </m:ctrlPr>
                        </m:d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𝑟</m:t>
                              </m:r>
                            </m:e>
                            <m:sub>
                              <m:r>
                                <a:rPr lang="en-US" altLang="zh-CN" sz="2400" i="1">
                                  <a:solidFill>
                                    <a:srgbClr val="000000"/>
                                  </a:solidFill>
                                  <a:latin typeface="Cambria Math" panose="02040503050406030204" pitchFamily="18" charset="0"/>
                                </a:rPr>
                                <m:t>𝑡</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𝑠</m:t>
                              </m:r>
                            </m:e>
                            <m:sub>
                              <m:r>
                                <a:rPr lang="en-US" altLang="zh-CN" sz="2400" i="1">
                                  <a:solidFill>
                                    <a:srgbClr val="000000"/>
                                  </a:solidFill>
                                  <a:latin typeface="Cambria Math" panose="02040503050406030204" pitchFamily="18" charset="0"/>
                                </a:rPr>
                                <m:t>𝑡</m:t>
                              </m:r>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𝑠</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𝑎</m:t>
                              </m:r>
                            </m:e>
                            <m:sub>
                              <m:r>
                                <a:rPr lang="en-US" altLang="zh-CN" sz="2400" i="1">
                                  <a:solidFill>
                                    <a:srgbClr val="000000"/>
                                  </a:solidFill>
                                  <a:latin typeface="Cambria Math" panose="02040503050406030204" pitchFamily="18" charset="0"/>
                                </a:rPr>
                                <m:t>𝑡</m:t>
                              </m:r>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𝑎</m:t>
                          </m:r>
                        </m:e>
                      </m:d>
                      <m:r>
                        <a:rPr lang="en-US" altLang="zh-CN" sz="2400" b="0" i="1" smtClean="0">
                          <a:solidFill>
                            <a:srgbClr val="000000"/>
                          </a:solidFill>
                          <a:latin typeface="Cambria Math" panose="02040503050406030204" pitchFamily="18" charset="0"/>
                        </a:rPr>
                        <m:t>=</m:t>
                      </m:r>
                      <m:nary>
                        <m:naryPr>
                          <m:chr m:val="∑"/>
                          <m:supHide m:val="on"/>
                          <m:ctrlPr>
                            <a:rPr lang="en-US" altLang="zh-CN" sz="2400" b="0" i="1" smtClean="0">
                              <a:solidFill>
                                <a:srgbClr val="000000"/>
                              </a:solidFill>
                              <a:latin typeface="Cambria Math" panose="02040503050406030204" pitchFamily="18" charset="0"/>
                            </a:rPr>
                          </m:ctrlPr>
                        </m:naryPr>
                        <m:sub>
                          <m:r>
                            <a:rPr lang="en-US" altLang="zh-CN" sz="2400" b="0" i="1" smtClean="0">
                              <a:solidFill>
                                <a:srgbClr val="000000"/>
                              </a:solidFill>
                              <a:latin typeface="Cambria Math" panose="02040503050406030204" pitchFamily="18" charset="0"/>
                            </a:rPr>
                            <m:t>𝑟</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𝑅</m:t>
                          </m:r>
                        </m:sub>
                        <m:sup/>
                        <m:e>
                          <m:r>
                            <a:rPr lang="en-US" altLang="zh-CN" sz="2400" b="0" i="1" smtClean="0">
                              <a:solidFill>
                                <a:srgbClr val="000000"/>
                              </a:solidFill>
                              <a:latin typeface="Cambria Math" panose="02040503050406030204" pitchFamily="18" charset="0"/>
                            </a:rPr>
                            <m:t>𝑟</m:t>
                          </m:r>
                          <m:nary>
                            <m:naryPr>
                              <m:chr m:val="∑"/>
                              <m:supHide m:val="on"/>
                              <m:ctrlPr>
                                <a:rPr lang="en-US" altLang="zh-CN" sz="2400" b="0" i="1" smtClean="0">
                                  <a:solidFill>
                                    <a:srgbClr val="000000"/>
                                  </a:solidFill>
                                  <a:latin typeface="Cambria Math" panose="02040503050406030204" pitchFamily="18" charset="0"/>
                                </a:rPr>
                              </m:ctrlPr>
                            </m:naryPr>
                            <m:sub>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𝑠</m:t>
                                  </m:r>
                                </m:e>
                                <m:sup>
                                  <m:r>
                                    <a:rPr lang="en-US" altLang="zh-CN" sz="2400" b="0" i="1" smtClean="0">
                                      <a:solidFill>
                                        <a:srgbClr val="000000"/>
                                      </a:solidFill>
                                      <a:latin typeface="Cambria Math" panose="02040503050406030204" pitchFamily="18" charset="0"/>
                                    </a:rPr>
                                    <m:t>′</m:t>
                                  </m:r>
                                </m:sup>
                              </m:sSup>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𝑆</m:t>
                              </m:r>
                            </m:sub>
                            <m:sup/>
                            <m:e>
                              <m:r>
                                <a:rPr lang="en-US" altLang="zh-CN" sz="2400" b="0" i="1" smtClean="0">
                                  <a:solidFill>
                                    <a:srgbClr val="000000"/>
                                  </a:solidFill>
                                  <a:latin typeface="Cambria Math" panose="02040503050406030204" pitchFamily="18" charset="0"/>
                                </a:rPr>
                                <m:t>𝑝</m:t>
                              </m:r>
                              <m:r>
                                <a:rPr lang="en-US" altLang="zh-CN" sz="2400" b="0" i="1" smtClean="0">
                                  <a:solidFill>
                                    <a:srgbClr val="000000"/>
                                  </a:solidFill>
                                  <a:latin typeface="Cambria Math" panose="02040503050406030204" pitchFamily="18" charset="0"/>
                                </a:rPr>
                                <m:t>(</m:t>
                              </m:r>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𝑠</m:t>
                                  </m:r>
                                </m:e>
                                <m:sup>
                                  <m:r>
                                    <a:rPr lang="en-US" altLang="zh-CN" sz="2400" b="0" i="1" smtClean="0">
                                      <a:solidFill>
                                        <a:srgbClr val="000000"/>
                                      </a:solidFill>
                                      <a:latin typeface="Cambria Math" panose="02040503050406030204" pitchFamily="18" charset="0"/>
                                    </a:rPr>
                                    <m:t>′</m:t>
                                  </m:r>
                                </m:sup>
                              </m:sSup>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𝑟</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𝑠</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𝑎</m:t>
                              </m:r>
                              <m:r>
                                <a:rPr lang="en-US" altLang="zh-CN" sz="2400" b="0" i="1" smtClean="0">
                                  <a:solidFill>
                                    <a:srgbClr val="000000"/>
                                  </a:solidFill>
                                  <a:latin typeface="Cambria Math" panose="02040503050406030204" pitchFamily="18" charset="0"/>
                                </a:rPr>
                                <m:t>)</m:t>
                              </m:r>
                            </m:e>
                          </m:nary>
                        </m:e>
                      </m:nary>
                    </m:oMath>
                  </m:oMathPara>
                </a14:m>
                <a:endParaRPr lang="zh-CN" altLang="en-US" sz="2400" dirty="0">
                  <a:solidFill>
                    <a:srgbClr val="000000"/>
                  </a:solidFill>
                </a:endParaRPr>
              </a:p>
            </p:txBody>
          </p:sp>
        </mc:Choice>
        <mc:Fallback xmlns="">
          <p:sp>
            <p:nvSpPr>
              <p:cNvPr id="10" name="文本框 9">
                <a:extLst>
                  <a:ext uri="{FF2B5EF4-FFF2-40B4-BE49-F238E27FC236}">
                    <a16:creationId xmlns:a16="http://schemas.microsoft.com/office/drawing/2014/main" id="{55EE9765-D510-4AF6-9052-42055E8C89C2}"/>
                  </a:ext>
                </a:extLst>
              </p:cNvPr>
              <p:cNvSpPr txBox="1">
                <a:spLocks noRot="1" noChangeAspect="1" noMove="1" noResize="1" noEditPoints="1" noAdjustHandles="1" noChangeArrowheads="1" noChangeShapeType="1" noTextEdit="1"/>
              </p:cNvSpPr>
              <p:nvPr/>
            </p:nvSpPr>
            <p:spPr>
              <a:xfrm>
                <a:off x="2348500" y="4286592"/>
                <a:ext cx="7962115" cy="9414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1B07359-F2ED-4268-A07E-EC0A97DD2C4F}"/>
                  </a:ext>
                </a:extLst>
              </p:cNvPr>
              <p:cNvSpPr txBox="1"/>
              <p:nvPr/>
            </p:nvSpPr>
            <p:spPr>
              <a:xfrm>
                <a:off x="2019692" y="5381525"/>
                <a:ext cx="8619733" cy="899285"/>
              </a:xfrm>
              <a:prstGeom prst="rect">
                <a:avLst/>
              </a:prstGeom>
              <a:noFill/>
            </p:spPr>
            <p:txBody>
              <a:bodyPr wrap="square" lIns="0" tIns="0" rIns="0" bIns="0" rtlCol="0">
                <a:spAutoFit/>
              </a:bodyPr>
              <a:lstStyle/>
              <a:p>
                <a:pPr lvl="0"/>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e>
                      </m:d>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rPr>
                        <m:t>𝔼</m:t>
                      </m:r>
                      <m:d>
                        <m:dPr>
                          <m:begChr m:val="["/>
                          <m:endChr m:val="]"/>
                          <m:ctrlPr>
                            <a:rPr lang="en-US" altLang="zh-CN" sz="2400" i="1">
                              <a:solidFill>
                                <a:srgbClr val="000000"/>
                              </a:solidFill>
                              <a:latin typeface="Cambria Math" panose="02040503050406030204" pitchFamily="18" charset="0"/>
                            </a:rPr>
                          </m:ctrlPr>
                        </m:d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𝑟</m:t>
                              </m:r>
                            </m:e>
                            <m:sub>
                              <m:r>
                                <a:rPr lang="en-US" altLang="zh-CN" sz="2400" i="1">
                                  <a:solidFill>
                                    <a:srgbClr val="000000"/>
                                  </a:solidFill>
                                  <a:latin typeface="Cambria Math" panose="02040503050406030204" pitchFamily="18" charset="0"/>
                                </a:rPr>
                                <m:t>𝑡</m:t>
                              </m:r>
                            </m:sub>
                          </m:sSub>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𝑠</m:t>
                              </m:r>
                            </m:e>
                            <m:sub>
                              <m:r>
                                <a:rPr lang="en-US" altLang="zh-CN" sz="2400" i="1">
                                  <a:solidFill>
                                    <a:srgbClr val="000000"/>
                                  </a:solidFill>
                                  <a:latin typeface="Cambria Math" panose="02040503050406030204" pitchFamily="18" charset="0"/>
                                </a:rPr>
                                <m:t>𝑡</m:t>
                              </m:r>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𝑠</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𝑎</m:t>
                              </m:r>
                            </m:e>
                            <m:sub>
                              <m:r>
                                <a:rPr lang="en-US" altLang="zh-CN" sz="2400" i="1">
                                  <a:solidFill>
                                    <a:srgbClr val="000000"/>
                                  </a:solidFill>
                                  <a:latin typeface="Cambria Math" panose="02040503050406030204" pitchFamily="18" charset="0"/>
                                </a:rPr>
                                <m:t>𝑡</m:t>
                              </m:r>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𝑎</m:t>
                          </m:r>
                          <m:r>
                            <a:rPr lang="en-US" altLang="zh-CN" sz="2400" b="0" i="1" smtClean="0">
                              <a:solidFill>
                                <a:srgbClr val="000000"/>
                              </a:solidFill>
                              <a:latin typeface="Cambria Math" panose="02040503050406030204" pitchFamily="18" charset="0"/>
                            </a:rPr>
                            <m:t>,</m:t>
                          </m:r>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𝑠</m:t>
                              </m:r>
                            </m:e>
                            <m:sub>
                              <m:r>
                                <a:rPr lang="en-US" altLang="zh-CN" sz="2400" b="0" i="1" smtClean="0">
                                  <a:solidFill>
                                    <a:srgbClr val="000000"/>
                                  </a:solidFill>
                                  <a:latin typeface="Cambria Math" panose="02040503050406030204" pitchFamily="18" charset="0"/>
                                </a:rPr>
                                <m:t>𝑡</m:t>
                              </m:r>
                            </m:sub>
                          </m:sSub>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𝑠</m:t>
                          </m:r>
                          <m:r>
                            <a:rPr lang="en-US" altLang="zh-CN" sz="2400" b="0" i="1" smtClean="0">
                              <a:solidFill>
                                <a:srgbClr val="000000"/>
                              </a:solidFill>
                              <a:latin typeface="Cambria Math" panose="02040503050406030204" pitchFamily="18" charset="0"/>
                            </a:rPr>
                            <m:t>′</m:t>
                          </m:r>
                        </m:e>
                      </m:d>
                      <m:r>
                        <a:rPr lang="en-US" altLang="zh-CN" sz="2400" b="0" i="1" smtClean="0">
                          <a:solidFill>
                            <a:srgbClr val="000000"/>
                          </a:solidFill>
                          <a:latin typeface="Cambria Math" panose="02040503050406030204" pitchFamily="18" charset="0"/>
                        </a:rPr>
                        <m:t>=</m:t>
                      </m:r>
                      <m:nary>
                        <m:naryPr>
                          <m:chr m:val="∑"/>
                          <m:supHide m:val="on"/>
                          <m:ctrlPr>
                            <a:rPr lang="en-US" altLang="zh-CN" sz="2400" b="0" i="1" smtClean="0">
                              <a:solidFill>
                                <a:srgbClr val="000000"/>
                              </a:solidFill>
                              <a:latin typeface="Cambria Math" panose="02040503050406030204" pitchFamily="18" charset="0"/>
                            </a:rPr>
                          </m:ctrlPr>
                        </m:naryPr>
                        <m:sub>
                          <m:r>
                            <a:rPr lang="en-US" altLang="zh-CN" sz="2400" b="0" i="1" smtClean="0">
                              <a:solidFill>
                                <a:srgbClr val="000000"/>
                              </a:solidFill>
                              <a:latin typeface="Cambria Math" panose="02040503050406030204" pitchFamily="18" charset="0"/>
                            </a:rPr>
                            <m:t>𝑟</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𝑅</m:t>
                          </m:r>
                        </m:sub>
                        <m:sup/>
                        <m:e>
                          <m:r>
                            <a:rPr lang="en-US" altLang="zh-CN" sz="2400" b="0" i="1" smtClean="0">
                              <a:solidFill>
                                <a:srgbClr val="000000"/>
                              </a:solidFill>
                              <a:latin typeface="Cambria Math" panose="02040503050406030204" pitchFamily="18" charset="0"/>
                            </a:rPr>
                            <m:t>𝑟</m:t>
                          </m:r>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𝑝</m:t>
                              </m:r>
                              <m:r>
                                <a:rPr lang="en-US" altLang="zh-CN" sz="2400" b="0" i="1" smtClean="0">
                                  <a:solidFill>
                                    <a:srgbClr val="000000"/>
                                  </a:solidFill>
                                  <a:latin typeface="Cambria Math" panose="02040503050406030204" pitchFamily="18" charset="0"/>
                                </a:rPr>
                                <m:t>(</m:t>
                              </m:r>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𝑠</m:t>
                                  </m:r>
                                </m:e>
                                <m:sup>
                                  <m:r>
                                    <a:rPr lang="en-US" altLang="zh-CN" sz="2400" b="0" i="1" smtClean="0">
                                      <a:solidFill>
                                        <a:srgbClr val="000000"/>
                                      </a:solidFill>
                                      <a:latin typeface="Cambria Math" panose="02040503050406030204" pitchFamily="18" charset="0"/>
                                    </a:rPr>
                                    <m:t>′</m:t>
                                  </m:r>
                                </m:sup>
                              </m:sSup>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𝑟</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𝑠</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𝑎</m:t>
                              </m:r>
                              <m:r>
                                <a:rPr lang="en-US" altLang="zh-CN" sz="2400" b="0" i="1" smtClean="0">
                                  <a:solidFill>
                                    <a:srgbClr val="000000"/>
                                  </a:solidFill>
                                  <a:latin typeface="Cambria Math" panose="02040503050406030204" pitchFamily="18" charset="0"/>
                                </a:rPr>
                                <m:t>)</m:t>
                              </m:r>
                            </m:num>
                            <m:den>
                              <m:r>
                                <a:rPr lang="en-US" altLang="zh-CN" sz="2400" b="0" i="1" smtClean="0">
                                  <a:solidFill>
                                    <a:srgbClr val="000000"/>
                                  </a:solidFill>
                                  <a:latin typeface="Cambria Math" panose="02040503050406030204" pitchFamily="18" charset="0"/>
                                </a:rPr>
                                <m:t>𝑝</m:t>
                              </m:r>
                              <m:r>
                                <a:rPr lang="en-US" altLang="zh-CN" sz="2400" b="0" i="1" smtClean="0">
                                  <a:solidFill>
                                    <a:srgbClr val="000000"/>
                                  </a:solidFill>
                                  <a:latin typeface="Cambria Math" panose="02040503050406030204" pitchFamily="18" charset="0"/>
                                </a:rPr>
                                <m:t>(</m:t>
                              </m:r>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𝑠</m:t>
                                  </m:r>
                                </m:e>
                                <m:sup>
                                  <m:r>
                                    <a:rPr lang="en-US" altLang="zh-CN" sz="2400" b="0" i="1" smtClean="0">
                                      <a:solidFill>
                                        <a:srgbClr val="000000"/>
                                      </a:solidFill>
                                      <a:latin typeface="Cambria Math" panose="02040503050406030204" pitchFamily="18" charset="0"/>
                                    </a:rPr>
                                    <m:t>′</m:t>
                                  </m:r>
                                </m:sup>
                              </m:sSup>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𝑠</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𝑎</m:t>
                              </m:r>
                              <m:r>
                                <a:rPr lang="en-US" altLang="zh-CN" sz="2400" b="0" i="1" smtClean="0">
                                  <a:solidFill>
                                    <a:srgbClr val="000000"/>
                                  </a:solidFill>
                                  <a:latin typeface="Cambria Math" panose="02040503050406030204" pitchFamily="18" charset="0"/>
                                </a:rPr>
                                <m:t>)</m:t>
                              </m:r>
                            </m:den>
                          </m:f>
                        </m:e>
                      </m:nary>
                    </m:oMath>
                  </m:oMathPara>
                </a14:m>
                <a:endParaRPr lang="zh-CN" altLang="en-US" sz="2400" dirty="0">
                  <a:solidFill>
                    <a:srgbClr val="000000"/>
                  </a:solidFill>
                </a:endParaRPr>
              </a:p>
            </p:txBody>
          </p:sp>
        </mc:Choice>
        <mc:Fallback xmlns="">
          <p:sp>
            <p:nvSpPr>
              <p:cNvPr id="11" name="文本框 10">
                <a:extLst>
                  <a:ext uri="{FF2B5EF4-FFF2-40B4-BE49-F238E27FC236}">
                    <a16:creationId xmlns:a16="http://schemas.microsoft.com/office/drawing/2014/main" id="{A1B07359-F2ED-4268-A07E-EC0A97DD2C4F}"/>
                  </a:ext>
                </a:extLst>
              </p:cNvPr>
              <p:cNvSpPr txBox="1">
                <a:spLocks noRot="1" noChangeAspect="1" noMove="1" noResize="1" noEditPoints="1" noAdjustHandles="1" noChangeArrowheads="1" noChangeShapeType="1" noTextEdit="1"/>
              </p:cNvSpPr>
              <p:nvPr/>
            </p:nvSpPr>
            <p:spPr>
              <a:xfrm>
                <a:off x="2019692" y="5381525"/>
                <a:ext cx="8619733" cy="89928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8970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28F0F-1791-4C0A-974C-51B96DB8655B}"/>
              </a:ext>
            </a:extLst>
          </p:cNvPr>
          <p:cNvSpPr>
            <a:spLocks noGrp="1"/>
          </p:cNvSpPr>
          <p:nvPr>
            <p:ph type="title"/>
          </p:nvPr>
        </p:nvSpPr>
        <p:spPr/>
        <p:txBody>
          <a:bodyPr/>
          <a:lstStyle/>
          <a:p>
            <a:r>
              <a:rPr lang="en-US" altLang="zh-CN" dirty="0"/>
              <a:t>Transition function</a:t>
            </a:r>
            <a:endParaRPr lang="zh-CN" altLang="en-US" dirty="0"/>
          </a:p>
        </p:txBody>
      </p:sp>
      <p:sp>
        <p:nvSpPr>
          <p:cNvPr id="3" name="内容占位符 2">
            <a:extLst>
              <a:ext uri="{FF2B5EF4-FFF2-40B4-BE49-F238E27FC236}">
                <a16:creationId xmlns:a16="http://schemas.microsoft.com/office/drawing/2014/main" id="{12344D5D-2C82-4F07-93DF-5DAFA6EBEBB9}"/>
              </a:ext>
            </a:extLst>
          </p:cNvPr>
          <p:cNvSpPr>
            <a:spLocks noGrp="1"/>
          </p:cNvSpPr>
          <p:nvPr>
            <p:ph idx="1"/>
          </p:nvPr>
        </p:nvSpPr>
        <p:spPr/>
        <p:txBody>
          <a:bodyPr/>
          <a:lstStyle/>
          <a:p>
            <a:r>
              <a:rPr lang="en-US" altLang="zh-CN" dirty="0"/>
              <a:t>The probability of </a:t>
            </a:r>
            <a:r>
              <a:rPr lang="zh-CN" altLang="en-US" dirty="0"/>
              <a:t>𝑠</a:t>
            </a:r>
            <a:r>
              <a:rPr lang="en-US" altLang="zh-CN" dirty="0"/>
              <a:t>′ depends only on state </a:t>
            </a:r>
            <a:r>
              <a:rPr lang="zh-CN" altLang="en-US" dirty="0"/>
              <a:t>𝑠 </a:t>
            </a:r>
            <a:r>
              <a:rPr lang="en-US" altLang="zh-CN" dirty="0"/>
              <a:t>and action </a:t>
            </a:r>
            <a:r>
              <a:rPr lang="zh-CN" altLang="en-US" dirty="0"/>
              <a:t>𝑎</a:t>
            </a:r>
            <a:r>
              <a:rPr lang="en-US" altLang="zh-CN" dirty="0"/>
              <a:t>.</a:t>
            </a:r>
          </a:p>
          <a:p>
            <a:r>
              <a:rPr lang="en-US" altLang="zh-CN" dirty="0"/>
              <a:t>We call this the Markov property.</a:t>
            </a:r>
          </a:p>
          <a:p>
            <a:endParaRPr lang="zh-CN" altLang="en-US" dirty="0"/>
          </a:p>
        </p:txBody>
      </p:sp>
      <p:sp>
        <p:nvSpPr>
          <p:cNvPr id="4" name="日期占位符 3">
            <a:extLst>
              <a:ext uri="{FF2B5EF4-FFF2-40B4-BE49-F238E27FC236}">
                <a16:creationId xmlns:a16="http://schemas.microsoft.com/office/drawing/2014/main" id="{E174CFCE-C424-403D-99CA-81E73C6B5964}"/>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58F7E5A6-E4DA-42AF-A552-683E04402AB0}"/>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DC29A464-DF97-4072-8F29-3D57C6F60C02}"/>
              </a:ext>
            </a:extLst>
          </p:cNvPr>
          <p:cNvSpPr>
            <a:spLocks noGrp="1"/>
          </p:cNvSpPr>
          <p:nvPr>
            <p:ph type="sldNum" sz="quarter" idx="12"/>
          </p:nvPr>
        </p:nvSpPr>
        <p:spPr/>
        <p:txBody>
          <a:bodyPr/>
          <a:lstStyle/>
          <a:p>
            <a:fld id="{0E6D59EA-74EB-4426-9363-A4C6AA2DED66}" type="slidenum">
              <a:rPr lang="en-US" smtClean="0"/>
              <a:t>31</a:t>
            </a:fld>
            <a:endParaRPr lang="en-US"/>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AC854BD-8788-4CD1-B1F1-A29E1D7D4398}"/>
                  </a:ext>
                </a:extLst>
              </p:cNvPr>
              <p:cNvSpPr/>
              <p:nvPr/>
            </p:nvSpPr>
            <p:spPr>
              <a:xfrm>
                <a:off x="1530755" y="2360780"/>
                <a:ext cx="2567434" cy="10013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400" b="0" i="1" smtClean="0">
                              <a:latin typeface="Cambria Math" panose="02040503050406030204" pitchFamily="18" charset="0"/>
                            </a:rPr>
                          </m:ctrlPr>
                        </m:naryPr>
                        <m: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sub>
                        <m:sup/>
                        <m:e>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𝑎</m:t>
                              </m:r>
                            </m:e>
                          </m:d>
                        </m:e>
                      </m:nary>
                      <m:r>
                        <a:rPr lang="en-US" altLang="zh-CN" sz="2400" b="0" i="1" smtClean="0">
                          <a:latin typeface="Cambria Math" panose="02040503050406030204" pitchFamily="18" charset="0"/>
                        </a:rPr>
                        <m:t>=1</m:t>
                      </m:r>
                    </m:oMath>
                  </m:oMathPara>
                </a14:m>
                <a:endParaRPr lang="zh-CN" altLang="en-US" sz="2400" dirty="0"/>
              </a:p>
            </p:txBody>
          </p:sp>
        </mc:Choice>
        <mc:Fallback xmlns="">
          <p:sp>
            <p:nvSpPr>
              <p:cNvPr id="7" name="矩形 6">
                <a:extLst>
                  <a:ext uri="{FF2B5EF4-FFF2-40B4-BE49-F238E27FC236}">
                    <a16:creationId xmlns:a16="http://schemas.microsoft.com/office/drawing/2014/main" id="{8AC854BD-8788-4CD1-B1F1-A29E1D7D4398}"/>
                  </a:ext>
                </a:extLst>
              </p:cNvPr>
              <p:cNvSpPr>
                <a:spLocks noRot="1" noChangeAspect="1" noMove="1" noResize="1" noEditPoints="1" noAdjustHandles="1" noChangeArrowheads="1" noChangeShapeType="1" noTextEdit="1"/>
              </p:cNvSpPr>
              <p:nvPr/>
            </p:nvSpPr>
            <p:spPr>
              <a:xfrm>
                <a:off x="1530755" y="2360780"/>
                <a:ext cx="2567434" cy="1001364"/>
              </a:xfrm>
              <a:prstGeom prst="rect">
                <a:avLst/>
              </a:prstGeom>
              <a:blipFill>
                <a:blip r:embed="rId3"/>
                <a:stretch>
                  <a:fillRect/>
                </a:stretch>
              </a:blipFill>
            </p:spPr>
            <p:txBody>
              <a:bodyPr/>
              <a:lstStyle/>
              <a:p>
                <a:r>
                  <a:rPr lang="zh-CN" altLang="en-US">
                    <a:noFill/>
                  </a:rPr>
                  <a:t> </a:t>
                </a:r>
              </a:p>
            </p:txBody>
          </p:sp>
        </mc:Fallback>
      </mc:AlternateContent>
      <p:pic>
        <p:nvPicPr>
          <p:cNvPr id="1026" name="Picture 2" descr="../../_images/trajectory_2.drawio.png">
            <a:extLst>
              <a:ext uri="{FF2B5EF4-FFF2-40B4-BE49-F238E27FC236}">
                <a16:creationId xmlns:a16="http://schemas.microsoft.com/office/drawing/2014/main" id="{1BA5A43C-A6EF-4FB6-AF01-856D4F2E3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6111" y="228046"/>
            <a:ext cx="5923887" cy="4544352"/>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F372D8A5-0BBA-4FCB-90F6-9A92801EC322}"/>
              </a:ext>
            </a:extLst>
          </p:cNvPr>
          <p:cNvPicPr>
            <a:picLocks noChangeAspect="1"/>
          </p:cNvPicPr>
          <p:nvPr/>
        </p:nvPicPr>
        <p:blipFill>
          <a:blip r:embed="rId5"/>
          <a:stretch>
            <a:fillRect/>
          </a:stretch>
        </p:blipFill>
        <p:spPr>
          <a:xfrm>
            <a:off x="400050" y="3597788"/>
            <a:ext cx="6396038" cy="2728685"/>
          </a:xfrm>
          <a:prstGeom prst="rect">
            <a:avLst/>
          </a:prstGeom>
        </p:spPr>
      </p:pic>
    </p:spTree>
    <p:extLst>
      <p:ext uri="{BB962C8B-B14F-4D97-AF65-F5344CB8AC3E}">
        <p14:creationId xmlns:p14="http://schemas.microsoft.com/office/powerpoint/2010/main" val="3480420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07260-6C9E-4692-ABF9-5C3C6FDBF919}"/>
              </a:ext>
            </a:extLst>
          </p:cNvPr>
          <p:cNvSpPr>
            <a:spLocks noGrp="1"/>
          </p:cNvSpPr>
          <p:nvPr>
            <p:ph type="title"/>
          </p:nvPr>
        </p:nvSpPr>
        <p:spPr/>
        <p:txBody>
          <a:bodyPr/>
          <a:lstStyle/>
          <a:p>
            <a:r>
              <a:rPr lang="en-US" altLang="zh-CN" dirty="0"/>
              <a:t>Reward function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E78EEA7-8996-4EBF-B544-BC8E0038B732}"/>
                  </a:ext>
                </a:extLst>
              </p:cNvPr>
              <p:cNvSpPr>
                <a:spLocks noGrp="1"/>
              </p:cNvSpPr>
              <p:nvPr>
                <p:ph idx="1"/>
              </p:nvPr>
            </p:nvSpPr>
            <p:spPr/>
            <p:txBody>
              <a:bodyPr/>
              <a:lstStyle/>
              <a:p>
                <a:r>
                  <a:rPr lang="en-US" altLang="zh-CN" dirty="0"/>
                  <a:t>Finally, the reward for doing an action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𝑎</m:t>
                        </m:r>
                      </m:e>
                      <m:sub>
                        <m:r>
                          <a:rPr lang="zh-CN" altLang="en-US" i="1" dirty="0" smtClean="0">
                            <a:latin typeface="Cambria Math" panose="02040503050406030204" pitchFamily="18" charset="0"/>
                          </a:rPr>
                          <m:t>𝑡</m:t>
                        </m:r>
                      </m:sub>
                    </m:sSub>
                  </m:oMath>
                </a14:m>
                <a:r>
                  <a:rPr lang="zh-CN" altLang="en-US" dirty="0"/>
                  <a:t> </a:t>
                </a:r>
                <a:r>
                  <a:rPr lang="en-US" altLang="zh-CN" dirty="0"/>
                  <a:t>in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𝑠</m:t>
                        </m:r>
                      </m:e>
                      <m:sub>
                        <m:r>
                          <a:rPr lang="zh-CN" altLang="en-US" i="1" dirty="0" smtClean="0">
                            <a:latin typeface="Cambria Math" panose="02040503050406030204" pitchFamily="18" charset="0"/>
                          </a:rPr>
                          <m:t>𝑡</m:t>
                        </m:r>
                      </m:sub>
                    </m:sSub>
                  </m:oMath>
                </a14:m>
                <a:r>
                  <a:rPr lang="zh-CN" altLang="en-US" dirty="0"/>
                  <a:t> </a:t>
                </a:r>
                <a:r>
                  <a:rPr lang="en-US" altLang="zh-CN" dirty="0"/>
                  <a:t>is given by a function </a:t>
                </a:r>
                <a:r>
                  <a:rPr lang="zh-CN" altLang="en-US" dirty="0"/>
                  <a:t>𝑟</a:t>
                </a:r>
                <a:r>
                  <a:rPr lang="en-US" altLang="zh-CN" dirty="0"/>
                  <a:t>(</a:t>
                </a:r>
                <a:r>
                  <a:rPr lang="zh-CN" altLang="en-US" dirty="0"/>
                  <a:t>𝑠</a:t>
                </a:r>
                <a:r>
                  <a:rPr lang="en-US" altLang="zh-CN" dirty="0"/>
                  <a:t>,</a:t>
                </a:r>
                <a:r>
                  <a:rPr lang="zh-CN" altLang="en-US" dirty="0"/>
                  <a:t>𝑎</a:t>
                </a:r>
                <a:r>
                  <a:rPr lang="en-US" altLang="zh-CN" dirty="0"/>
                  <a:t>).</a:t>
                </a:r>
              </a:p>
              <a:p>
                <a:endParaRPr lang="zh-CN" altLang="en-US" dirty="0"/>
              </a:p>
            </p:txBody>
          </p:sp>
        </mc:Choice>
        <mc:Fallback>
          <p:sp>
            <p:nvSpPr>
              <p:cNvPr id="3" name="内容占位符 2">
                <a:extLst>
                  <a:ext uri="{FF2B5EF4-FFF2-40B4-BE49-F238E27FC236}">
                    <a16:creationId xmlns:a16="http://schemas.microsoft.com/office/drawing/2014/main" id="{CE78EEA7-8996-4EBF-B544-BC8E0038B732}"/>
                  </a:ext>
                </a:extLst>
              </p:cNvPr>
              <p:cNvSpPr>
                <a:spLocks noGrp="1" noRot="1" noChangeAspect="1" noMove="1" noResize="1" noEditPoints="1" noAdjustHandles="1" noChangeArrowheads="1" noChangeShapeType="1" noTextEdit="1"/>
              </p:cNvSpPr>
              <p:nvPr>
                <p:ph idx="1"/>
              </p:nvPr>
            </p:nvSpPr>
            <p:spPr>
              <a:blipFill>
                <a:blip r:embed="rId2"/>
                <a:stretch>
                  <a:fillRect l="-869" t="-187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67BEE3C8-C77B-4D67-9ABA-4AE91CF90793}"/>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F53CAD2D-6DBD-437B-9483-877219447E2A}"/>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1C9188E5-ADC9-4018-A632-B43C45306264}"/>
              </a:ext>
            </a:extLst>
          </p:cNvPr>
          <p:cNvSpPr>
            <a:spLocks noGrp="1"/>
          </p:cNvSpPr>
          <p:nvPr>
            <p:ph type="sldNum" sz="quarter" idx="12"/>
          </p:nvPr>
        </p:nvSpPr>
        <p:spPr/>
        <p:txBody>
          <a:bodyPr/>
          <a:lstStyle/>
          <a:p>
            <a:fld id="{0E6D59EA-74EB-4426-9363-A4C6AA2DED66}" type="slidenum">
              <a:rPr lang="en-US" smtClean="0"/>
              <a:t>32</a:t>
            </a:fld>
            <a:endParaRPr lang="en-US"/>
          </a:p>
        </p:txBody>
      </p:sp>
    </p:spTree>
    <p:extLst>
      <p:ext uri="{BB962C8B-B14F-4D97-AF65-F5344CB8AC3E}">
        <p14:creationId xmlns:p14="http://schemas.microsoft.com/office/powerpoint/2010/main" val="1407390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DF17BC-946B-4C5F-B61F-E4B82DAE1945}"/>
              </a:ext>
            </a:extLst>
          </p:cNvPr>
          <p:cNvSpPr>
            <a:spLocks noGrp="1"/>
          </p:cNvSpPr>
          <p:nvPr>
            <p:ph type="title"/>
          </p:nvPr>
        </p:nvSpPr>
        <p:spPr/>
        <p:txBody>
          <a:bodyPr/>
          <a:lstStyle/>
          <a:p>
            <a:r>
              <a:rPr lang="en-US" altLang="zh-CN" dirty="0"/>
              <a:t>Applications and implications</a:t>
            </a:r>
            <a:endParaRPr lang="zh-CN" altLang="en-US" dirty="0"/>
          </a:p>
        </p:txBody>
      </p:sp>
      <p:sp>
        <p:nvSpPr>
          <p:cNvPr id="3" name="内容占位符 2">
            <a:extLst>
              <a:ext uri="{FF2B5EF4-FFF2-40B4-BE49-F238E27FC236}">
                <a16:creationId xmlns:a16="http://schemas.microsoft.com/office/drawing/2014/main" id="{FB7A01DC-F8A2-425F-A635-66F67D96CDD6}"/>
              </a:ext>
            </a:extLst>
          </p:cNvPr>
          <p:cNvSpPr>
            <a:spLocks noGrp="1"/>
          </p:cNvSpPr>
          <p:nvPr>
            <p:ph idx="1"/>
          </p:nvPr>
        </p:nvSpPr>
        <p:spPr/>
        <p:txBody>
          <a:bodyPr/>
          <a:lstStyle/>
          <a:p>
            <a:r>
              <a:rPr lang="en-US" altLang="zh-CN" dirty="0"/>
              <a:t>This framework is popular, because it’s abstract and flexible.</a:t>
            </a:r>
          </a:p>
          <a:p>
            <a:pPr lvl="1"/>
            <a:r>
              <a:rPr lang="en-US" altLang="zh-CN" dirty="0"/>
              <a:t>You can model lot of different problems with a single framework.</a:t>
            </a:r>
          </a:p>
          <a:p>
            <a:pPr lvl="1"/>
            <a:r>
              <a:rPr lang="en-US" altLang="zh-CN" dirty="0"/>
              <a:t>Algorithms to solve it can be reused for any problems if modelled as a MDP.</a:t>
            </a:r>
          </a:p>
          <a:p>
            <a:r>
              <a:rPr lang="en-US" altLang="zh-CN" b="1" dirty="0"/>
              <a:t>Actions</a:t>
            </a:r>
            <a:r>
              <a:rPr lang="en-US" altLang="zh-CN" dirty="0"/>
              <a:t>:</a:t>
            </a:r>
          </a:p>
          <a:p>
            <a:pPr lvl="1"/>
            <a:r>
              <a:rPr lang="en-US" altLang="zh-CN" dirty="0"/>
              <a:t>Low-level actions: Voltage input for robots’ actuators (wheels, arms, etc.).</a:t>
            </a:r>
          </a:p>
          <a:p>
            <a:pPr lvl="1"/>
            <a:r>
              <a:rPr lang="en-US" altLang="zh-CN" dirty="0"/>
              <a:t>High-level actions: Direction where the robot needs to move (Up, Down, Right, Left).</a:t>
            </a:r>
          </a:p>
          <a:p>
            <a:r>
              <a:rPr lang="en-US" altLang="zh-CN" b="1" dirty="0"/>
              <a:t>Time steps</a:t>
            </a:r>
            <a:r>
              <a:rPr lang="en-US" altLang="zh-CN" dirty="0"/>
              <a:t>:</a:t>
            </a:r>
          </a:p>
          <a:p>
            <a:pPr lvl="1"/>
            <a:r>
              <a:rPr lang="en-US" altLang="zh-CN" dirty="0"/>
              <a:t>In real time: a time interval between actions.</a:t>
            </a:r>
          </a:p>
          <a:p>
            <a:pPr lvl="1"/>
            <a:r>
              <a:rPr lang="en-US" altLang="zh-CN" dirty="0"/>
              <a:t>Abstract: Player turn.</a:t>
            </a:r>
          </a:p>
          <a:p>
            <a:r>
              <a:rPr lang="en-US" altLang="zh-CN" b="1" dirty="0"/>
              <a:t>State representation</a:t>
            </a:r>
            <a:r>
              <a:rPr lang="en-US" altLang="zh-CN" dirty="0"/>
              <a:t>:</a:t>
            </a:r>
          </a:p>
          <a:p>
            <a:pPr lvl="1"/>
            <a:r>
              <a:rPr lang="en-US" altLang="zh-CN" dirty="0"/>
              <a:t>The state can be very low level. For example, the sensor reading from a robot.</a:t>
            </a:r>
          </a:p>
          <a:p>
            <a:pPr lvl="1"/>
            <a:r>
              <a:rPr lang="en-US" altLang="zh-CN" dirty="0"/>
              <a:t>Something high-level like the position in the maze.</a:t>
            </a:r>
          </a:p>
          <a:p>
            <a:pPr lvl="1"/>
            <a:r>
              <a:rPr lang="en-US" altLang="zh-CN" dirty="0"/>
              <a:t>Or totally abstract, like the agent being in a state of not knowing if it’s raining outside.</a:t>
            </a:r>
          </a:p>
          <a:p>
            <a:endParaRPr lang="zh-CN" altLang="en-US" dirty="0"/>
          </a:p>
        </p:txBody>
      </p:sp>
      <p:sp>
        <p:nvSpPr>
          <p:cNvPr id="4" name="日期占位符 3">
            <a:extLst>
              <a:ext uri="{FF2B5EF4-FFF2-40B4-BE49-F238E27FC236}">
                <a16:creationId xmlns:a16="http://schemas.microsoft.com/office/drawing/2014/main" id="{D9153038-B4A3-4D5B-9D4A-8107C700F14F}"/>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230332FC-A10D-4FB9-AF91-932020CEBE09}"/>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4982C338-74E4-4225-B038-3D942A5B6000}"/>
              </a:ext>
            </a:extLst>
          </p:cNvPr>
          <p:cNvSpPr>
            <a:spLocks noGrp="1"/>
          </p:cNvSpPr>
          <p:nvPr>
            <p:ph type="sldNum" sz="quarter" idx="12"/>
          </p:nvPr>
        </p:nvSpPr>
        <p:spPr/>
        <p:txBody>
          <a:bodyPr/>
          <a:lstStyle/>
          <a:p>
            <a:fld id="{0E6D59EA-74EB-4426-9363-A4C6AA2DED66}" type="slidenum">
              <a:rPr lang="en-US" smtClean="0"/>
              <a:t>33</a:t>
            </a:fld>
            <a:endParaRPr lang="en-US"/>
          </a:p>
        </p:txBody>
      </p:sp>
    </p:spTree>
    <p:extLst>
      <p:ext uri="{BB962C8B-B14F-4D97-AF65-F5344CB8AC3E}">
        <p14:creationId xmlns:p14="http://schemas.microsoft.com/office/powerpoint/2010/main" val="1370776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8AEA0-D5CC-4267-9D30-D389DE6DE0D5}"/>
              </a:ext>
            </a:extLst>
          </p:cNvPr>
          <p:cNvSpPr>
            <a:spLocks noGrp="1"/>
          </p:cNvSpPr>
          <p:nvPr>
            <p:ph type="title"/>
          </p:nvPr>
        </p:nvSpPr>
        <p:spPr/>
        <p:txBody>
          <a:bodyPr/>
          <a:lstStyle/>
          <a:p>
            <a:r>
              <a:rPr lang="en-US" altLang="zh-CN" dirty="0"/>
              <a:t>Defining goals and rewards</a:t>
            </a:r>
            <a:endParaRPr lang="zh-CN" altLang="en-US" dirty="0"/>
          </a:p>
        </p:txBody>
      </p:sp>
      <p:sp>
        <p:nvSpPr>
          <p:cNvPr id="3" name="内容占位符 2">
            <a:extLst>
              <a:ext uri="{FF2B5EF4-FFF2-40B4-BE49-F238E27FC236}">
                <a16:creationId xmlns:a16="http://schemas.microsoft.com/office/drawing/2014/main" id="{2DC65686-848C-4E12-84EA-7E1409F16B2B}"/>
              </a:ext>
            </a:extLst>
          </p:cNvPr>
          <p:cNvSpPr>
            <a:spLocks noGrp="1"/>
          </p:cNvSpPr>
          <p:nvPr>
            <p:ph idx="1"/>
          </p:nvPr>
        </p:nvSpPr>
        <p:spPr/>
        <p:txBody>
          <a:bodyPr/>
          <a:lstStyle/>
          <a:p>
            <a:r>
              <a:rPr lang="en-US" altLang="zh-CN" dirty="0"/>
              <a:t>We use RL for something, usually we want to solve a problem.</a:t>
            </a:r>
          </a:p>
          <a:p>
            <a:r>
              <a:rPr lang="en-US" altLang="zh-CN" dirty="0"/>
              <a:t>To solve a problem you have an objective, a goal.</a:t>
            </a:r>
          </a:p>
          <a:p>
            <a:r>
              <a:rPr lang="en-US" altLang="zh-CN" dirty="0"/>
              <a:t>In reinforcement learning (and MDP) the goal is not directly defined.</a:t>
            </a:r>
          </a:p>
          <a:p>
            <a:r>
              <a:rPr lang="en-US" altLang="zh-CN" dirty="0"/>
              <a:t>You can verify in the MDP definition, the goal is mentioned nowhere.</a:t>
            </a:r>
          </a:p>
          <a:p>
            <a:r>
              <a:rPr lang="en-US" altLang="zh-CN" dirty="0"/>
              <a:t>Instead of defining the goal directly, we use the reward function to do it.</a:t>
            </a:r>
          </a:p>
          <a:p>
            <a:pPr lvl="1"/>
            <a:r>
              <a:rPr lang="en-US" altLang="zh-CN" dirty="0"/>
              <a:t>After each action </a:t>
            </a:r>
            <a:r>
              <a:rPr lang="zh-CN" altLang="en-US" dirty="0"/>
              <a:t>𝑎</a:t>
            </a:r>
            <a:r>
              <a:rPr lang="en-US" altLang="zh-CN" dirty="0"/>
              <a:t>, the environment send to the agent a reward </a:t>
            </a:r>
            <a:r>
              <a:rPr lang="zh-CN" altLang="en-US" dirty="0"/>
              <a:t>𝑟∈𝑅</a:t>
            </a:r>
            <a:r>
              <a:rPr lang="en-US" altLang="zh-CN" dirty="0"/>
              <a:t>.</a:t>
            </a:r>
          </a:p>
          <a:p>
            <a:pPr lvl="1"/>
            <a:r>
              <a:rPr lang="en-US" altLang="zh-CN" dirty="0"/>
              <a:t>So the goal for the agent is to </a:t>
            </a:r>
            <a:r>
              <a:rPr lang="en-US" altLang="zh-CN" b="1" dirty="0"/>
              <a:t>maximize the long term cumulated reward</a:t>
            </a:r>
            <a:r>
              <a:rPr lang="en-US" altLang="zh-CN" dirty="0"/>
              <a:t>.</a:t>
            </a:r>
          </a:p>
          <a:p>
            <a:pPr lvl="1"/>
            <a:r>
              <a:rPr lang="en-US" altLang="zh-CN" dirty="0"/>
              <a:t>Consequently, you need to design a reward function that leads to the concrete goal.</a:t>
            </a:r>
          </a:p>
          <a:p>
            <a:r>
              <a:rPr lang="en-US" altLang="zh-CN" dirty="0"/>
              <a:t>It can seem limiting, but it’s very flexible in practice.</a:t>
            </a:r>
          </a:p>
          <a:p>
            <a:endParaRPr lang="zh-CN" altLang="en-US" dirty="0"/>
          </a:p>
        </p:txBody>
      </p:sp>
      <p:sp>
        <p:nvSpPr>
          <p:cNvPr id="4" name="日期占位符 3">
            <a:extLst>
              <a:ext uri="{FF2B5EF4-FFF2-40B4-BE49-F238E27FC236}">
                <a16:creationId xmlns:a16="http://schemas.microsoft.com/office/drawing/2014/main" id="{49BD11C9-D631-4EEF-84E7-550F384B3E8F}"/>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11F19BEA-3918-42A0-B492-2AF651868FA6}"/>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EC5C9C95-C625-4AFB-82DE-3DF38C820D9B}"/>
              </a:ext>
            </a:extLst>
          </p:cNvPr>
          <p:cNvSpPr>
            <a:spLocks noGrp="1"/>
          </p:cNvSpPr>
          <p:nvPr>
            <p:ph type="sldNum" sz="quarter" idx="12"/>
          </p:nvPr>
        </p:nvSpPr>
        <p:spPr/>
        <p:txBody>
          <a:bodyPr/>
          <a:lstStyle/>
          <a:p>
            <a:fld id="{0E6D59EA-74EB-4426-9363-A4C6AA2DED66}" type="slidenum">
              <a:rPr lang="en-US" smtClean="0"/>
              <a:t>34</a:t>
            </a:fld>
            <a:endParaRPr lang="en-US"/>
          </a:p>
        </p:txBody>
      </p:sp>
    </p:spTree>
    <p:extLst>
      <p:ext uri="{BB962C8B-B14F-4D97-AF65-F5344CB8AC3E}">
        <p14:creationId xmlns:p14="http://schemas.microsoft.com/office/powerpoint/2010/main" val="3762156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3D875-A9CC-4C1A-891A-259ED179793E}"/>
              </a:ext>
            </a:extLst>
          </p:cNvPr>
          <p:cNvSpPr>
            <a:spLocks noGrp="1"/>
          </p:cNvSpPr>
          <p:nvPr>
            <p:ph type="title"/>
          </p:nvPr>
        </p:nvSpPr>
        <p:spPr/>
        <p:txBody>
          <a:bodyPr/>
          <a:lstStyle/>
          <a:p>
            <a:r>
              <a:rPr lang="en-US" altLang="zh-CN" dirty="0"/>
              <a:t>Defining goals and rewards</a:t>
            </a:r>
            <a:endParaRPr lang="zh-CN" altLang="en-US" dirty="0"/>
          </a:p>
        </p:txBody>
      </p:sp>
      <p:sp>
        <p:nvSpPr>
          <p:cNvPr id="4" name="日期占位符 3">
            <a:extLst>
              <a:ext uri="{FF2B5EF4-FFF2-40B4-BE49-F238E27FC236}">
                <a16:creationId xmlns:a16="http://schemas.microsoft.com/office/drawing/2014/main" id="{0DEBF438-15FD-4776-8B54-8FB2903E12D9}"/>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18820A98-5167-48B5-9103-C55E381CB58B}"/>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BB130495-CE7F-4D7B-8D4F-25D5FC8F19D6}"/>
              </a:ext>
            </a:extLst>
          </p:cNvPr>
          <p:cNvSpPr>
            <a:spLocks noGrp="1"/>
          </p:cNvSpPr>
          <p:nvPr>
            <p:ph type="sldNum" sz="quarter" idx="12"/>
          </p:nvPr>
        </p:nvSpPr>
        <p:spPr/>
        <p:txBody>
          <a:bodyPr/>
          <a:lstStyle/>
          <a:p>
            <a:fld id="{0E6D59EA-74EB-4426-9363-A4C6AA2DED66}" type="slidenum">
              <a:rPr lang="en-US" smtClean="0"/>
              <a:t>35</a:t>
            </a:fld>
            <a:endParaRPr lang="en-US"/>
          </a:p>
        </p:txBody>
      </p:sp>
      <p:pic>
        <p:nvPicPr>
          <p:cNvPr id="1026" name="Picture 2" descr="../../_images/rl.drawio1.png">
            <a:extLst>
              <a:ext uri="{FF2B5EF4-FFF2-40B4-BE49-F238E27FC236}">
                <a16:creationId xmlns:a16="http://schemas.microsoft.com/office/drawing/2014/main" id="{6AD24772-0090-474F-AF1E-AEC1D2AD0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637" y="907460"/>
            <a:ext cx="7429500" cy="5838825"/>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7">
            <a:extLst>
              <a:ext uri="{FF2B5EF4-FFF2-40B4-BE49-F238E27FC236}">
                <a16:creationId xmlns:a16="http://schemas.microsoft.com/office/drawing/2014/main" id="{BB1DF78F-C3E7-4F02-94A9-F9B3975F9E29}"/>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494672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7223A-69AB-4CDC-96C5-CC329E2400F8}"/>
              </a:ext>
            </a:extLst>
          </p:cNvPr>
          <p:cNvSpPr>
            <a:spLocks noGrp="1"/>
          </p:cNvSpPr>
          <p:nvPr>
            <p:ph type="title"/>
          </p:nvPr>
        </p:nvSpPr>
        <p:spPr/>
        <p:txBody>
          <a:bodyPr/>
          <a:lstStyle/>
          <a:p>
            <a:r>
              <a:rPr lang="en-US" altLang="zh-CN" dirty="0"/>
              <a:t>Defining goals and rewards</a:t>
            </a:r>
            <a:endParaRPr lang="zh-CN" altLang="en-US" dirty="0"/>
          </a:p>
        </p:txBody>
      </p:sp>
      <p:sp>
        <p:nvSpPr>
          <p:cNvPr id="3" name="内容占位符 2">
            <a:extLst>
              <a:ext uri="{FF2B5EF4-FFF2-40B4-BE49-F238E27FC236}">
                <a16:creationId xmlns:a16="http://schemas.microsoft.com/office/drawing/2014/main" id="{2CC48EA4-4F81-42FE-962C-F5736D27F2D3}"/>
              </a:ext>
            </a:extLst>
          </p:cNvPr>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The agent will maximize the cumulated reward, so we must provide a reward function that if maximized lead to the goal we want.</a:t>
            </a:r>
            <a:endParaRPr lang="zh-CN" altLang="en-US" dirty="0"/>
          </a:p>
        </p:txBody>
      </p:sp>
      <p:sp>
        <p:nvSpPr>
          <p:cNvPr id="4" name="日期占位符 3">
            <a:extLst>
              <a:ext uri="{FF2B5EF4-FFF2-40B4-BE49-F238E27FC236}">
                <a16:creationId xmlns:a16="http://schemas.microsoft.com/office/drawing/2014/main" id="{FAE26511-827B-4EFA-BA28-F5FE4A7E07C9}"/>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140DFED8-7D8F-429B-8868-38AEC428EA0C}"/>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CF12D304-35E5-4EB9-A63D-B0E40584D03A}"/>
              </a:ext>
            </a:extLst>
          </p:cNvPr>
          <p:cNvSpPr>
            <a:spLocks noGrp="1"/>
          </p:cNvSpPr>
          <p:nvPr>
            <p:ph type="sldNum" sz="quarter" idx="12"/>
          </p:nvPr>
        </p:nvSpPr>
        <p:spPr/>
        <p:txBody>
          <a:bodyPr/>
          <a:lstStyle/>
          <a:p>
            <a:fld id="{0E6D59EA-74EB-4426-9363-A4C6AA2DED66}" type="slidenum">
              <a:rPr lang="en-US" smtClean="0"/>
              <a:t>36</a:t>
            </a:fld>
            <a:endParaRPr lang="en-US"/>
          </a:p>
        </p:txBody>
      </p:sp>
      <p:pic>
        <p:nvPicPr>
          <p:cNvPr id="7" name="图片 6">
            <a:extLst>
              <a:ext uri="{FF2B5EF4-FFF2-40B4-BE49-F238E27FC236}">
                <a16:creationId xmlns:a16="http://schemas.microsoft.com/office/drawing/2014/main" id="{255C22FE-E057-412B-BF29-D3D9D0C8EAFD}"/>
              </a:ext>
            </a:extLst>
          </p:cNvPr>
          <p:cNvPicPr>
            <a:picLocks noChangeAspect="1"/>
          </p:cNvPicPr>
          <p:nvPr/>
        </p:nvPicPr>
        <p:blipFill>
          <a:blip r:embed="rId2"/>
          <a:stretch>
            <a:fillRect/>
          </a:stretch>
        </p:blipFill>
        <p:spPr>
          <a:xfrm>
            <a:off x="738188" y="1126475"/>
            <a:ext cx="10210800" cy="2280879"/>
          </a:xfrm>
          <a:prstGeom prst="rect">
            <a:avLst/>
          </a:prstGeom>
        </p:spPr>
      </p:pic>
      <p:pic>
        <p:nvPicPr>
          <p:cNvPr id="9" name="图片 8">
            <a:extLst>
              <a:ext uri="{FF2B5EF4-FFF2-40B4-BE49-F238E27FC236}">
                <a16:creationId xmlns:a16="http://schemas.microsoft.com/office/drawing/2014/main" id="{47D3C207-D38E-42F9-B8EB-271D7AE97D22}"/>
              </a:ext>
            </a:extLst>
          </p:cNvPr>
          <p:cNvPicPr>
            <a:picLocks noChangeAspect="1"/>
          </p:cNvPicPr>
          <p:nvPr/>
        </p:nvPicPr>
        <p:blipFill>
          <a:blip r:embed="rId3"/>
          <a:stretch>
            <a:fillRect/>
          </a:stretch>
        </p:blipFill>
        <p:spPr>
          <a:xfrm>
            <a:off x="738188" y="3457787"/>
            <a:ext cx="10210800" cy="1543718"/>
          </a:xfrm>
          <a:prstGeom prst="rect">
            <a:avLst/>
          </a:prstGeom>
        </p:spPr>
      </p:pic>
    </p:spTree>
    <p:extLst>
      <p:ext uri="{BB962C8B-B14F-4D97-AF65-F5344CB8AC3E}">
        <p14:creationId xmlns:p14="http://schemas.microsoft.com/office/powerpoint/2010/main" val="119990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5E858-A220-4518-BB50-F6402AF30303}"/>
              </a:ext>
            </a:extLst>
          </p:cNvPr>
          <p:cNvSpPr>
            <a:spLocks noGrp="1"/>
          </p:cNvSpPr>
          <p:nvPr>
            <p:ph type="title"/>
          </p:nvPr>
        </p:nvSpPr>
        <p:spPr/>
        <p:txBody>
          <a:bodyPr/>
          <a:lstStyle/>
          <a:p>
            <a:r>
              <a:rPr lang="en-US" altLang="zh-CN" dirty="0"/>
              <a:t>Defining goals and rewards</a:t>
            </a:r>
            <a:endParaRPr lang="zh-CN" altLang="en-US" dirty="0"/>
          </a:p>
        </p:txBody>
      </p:sp>
      <p:sp>
        <p:nvSpPr>
          <p:cNvPr id="3" name="内容占位符 2">
            <a:extLst>
              <a:ext uri="{FF2B5EF4-FFF2-40B4-BE49-F238E27FC236}">
                <a16:creationId xmlns:a16="http://schemas.microsoft.com/office/drawing/2014/main" id="{16FCCC12-5BB1-4446-BBA7-BA81F4AD2361}"/>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CC7BFB7-19A0-4EB8-86CD-7DBD1D963171}"/>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F0956CBD-51F6-4BB6-9C92-2FAD58682473}"/>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A0FC951A-2300-4183-97D2-B2D73C84E49B}"/>
              </a:ext>
            </a:extLst>
          </p:cNvPr>
          <p:cNvSpPr>
            <a:spLocks noGrp="1"/>
          </p:cNvSpPr>
          <p:nvPr>
            <p:ph type="sldNum" sz="quarter" idx="12"/>
          </p:nvPr>
        </p:nvSpPr>
        <p:spPr/>
        <p:txBody>
          <a:bodyPr/>
          <a:lstStyle/>
          <a:p>
            <a:fld id="{0E6D59EA-74EB-4426-9363-A4C6AA2DED66}" type="slidenum">
              <a:rPr lang="en-US" smtClean="0"/>
              <a:t>37</a:t>
            </a:fld>
            <a:endParaRPr lang="en-US"/>
          </a:p>
        </p:txBody>
      </p:sp>
      <p:pic>
        <p:nvPicPr>
          <p:cNvPr id="7" name="图片 6">
            <a:extLst>
              <a:ext uri="{FF2B5EF4-FFF2-40B4-BE49-F238E27FC236}">
                <a16:creationId xmlns:a16="http://schemas.microsoft.com/office/drawing/2014/main" id="{D7DD12A2-661C-4BD2-9EA5-904694988CC0}"/>
              </a:ext>
            </a:extLst>
          </p:cNvPr>
          <p:cNvPicPr>
            <a:picLocks noChangeAspect="1"/>
          </p:cNvPicPr>
          <p:nvPr/>
        </p:nvPicPr>
        <p:blipFill>
          <a:blip r:embed="rId2"/>
          <a:stretch>
            <a:fillRect/>
          </a:stretch>
        </p:blipFill>
        <p:spPr>
          <a:xfrm>
            <a:off x="781050" y="1219958"/>
            <a:ext cx="10629900" cy="3511529"/>
          </a:xfrm>
          <a:prstGeom prst="rect">
            <a:avLst/>
          </a:prstGeom>
        </p:spPr>
      </p:pic>
    </p:spTree>
    <p:extLst>
      <p:ext uri="{BB962C8B-B14F-4D97-AF65-F5344CB8AC3E}">
        <p14:creationId xmlns:p14="http://schemas.microsoft.com/office/powerpoint/2010/main" val="2966132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4D70F-0AFA-4C4C-B75A-4CC784AA6AFD}"/>
              </a:ext>
            </a:extLst>
          </p:cNvPr>
          <p:cNvSpPr>
            <a:spLocks noGrp="1"/>
          </p:cNvSpPr>
          <p:nvPr>
            <p:ph type="title"/>
          </p:nvPr>
        </p:nvSpPr>
        <p:spPr/>
        <p:txBody>
          <a:bodyPr/>
          <a:lstStyle/>
          <a:p>
            <a:r>
              <a:rPr lang="en-US" altLang="zh-CN" dirty="0"/>
              <a:t>Cumulative rewards</a:t>
            </a:r>
            <a:endParaRPr lang="zh-CN" altLang="en-US" dirty="0"/>
          </a:p>
        </p:txBody>
      </p:sp>
      <p:sp>
        <p:nvSpPr>
          <p:cNvPr id="3" name="内容占位符 2">
            <a:extLst>
              <a:ext uri="{FF2B5EF4-FFF2-40B4-BE49-F238E27FC236}">
                <a16:creationId xmlns:a16="http://schemas.microsoft.com/office/drawing/2014/main" id="{CEF7DFDF-D37C-49FB-92D0-8E7C2494A37D}"/>
              </a:ext>
            </a:extLst>
          </p:cNvPr>
          <p:cNvSpPr>
            <a:spLocks noGrp="1"/>
          </p:cNvSpPr>
          <p:nvPr>
            <p:ph idx="1"/>
          </p:nvPr>
        </p:nvSpPr>
        <p:spPr/>
        <p:txBody>
          <a:bodyPr/>
          <a:lstStyle/>
          <a:p>
            <a:r>
              <a:rPr lang="en-US" altLang="zh-CN" dirty="0"/>
              <a:t>Remember that after few times steps we obtain a trajectory:</a:t>
            </a:r>
          </a:p>
          <a:p>
            <a:endParaRPr lang="en-US" altLang="zh-CN" dirty="0"/>
          </a:p>
          <a:p>
            <a:endParaRPr lang="en-US" altLang="zh-CN" dirty="0"/>
          </a:p>
          <a:p>
            <a:endParaRPr lang="en-US" altLang="zh-CN" dirty="0"/>
          </a:p>
          <a:p>
            <a:r>
              <a:rPr lang="en-US" altLang="zh-CN" dirty="0"/>
              <a:t>Similarly we also obtain a sequence of rewards associated to this trajectory:</a:t>
            </a:r>
          </a:p>
          <a:p>
            <a:endParaRPr lang="en-US" altLang="zh-CN" dirty="0"/>
          </a:p>
        </p:txBody>
      </p:sp>
      <p:sp>
        <p:nvSpPr>
          <p:cNvPr id="4" name="日期占位符 3">
            <a:extLst>
              <a:ext uri="{FF2B5EF4-FFF2-40B4-BE49-F238E27FC236}">
                <a16:creationId xmlns:a16="http://schemas.microsoft.com/office/drawing/2014/main" id="{1C83EF9A-5F4B-47F9-B774-16FAC4E9E560}"/>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84613641-EBC6-4B9A-AFE4-BCFEC2955936}"/>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A070F0B9-1C14-4339-8CDA-4C4D60FCDF50}"/>
              </a:ext>
            </a:extLst>
          </p:cNvPr>
          <p:cNvSpPr>
            <a:spLocks noGrp="1"/>
          </p:cNvSpPr>
          <p:nvPr>
            <p:ph type="sldNum" sz="quarter" idx="12"/>
          </p:nvPr>
        </p:nvSpPr>
        <p:spPr/>
        <p:txBody>
          <a:bodyPr/>
          <a:lstStyle/>
          <a:p>
            <a:fld id="{0E6D59EA-74EB-4426-9363-A4C6AA2DED66}" type="slidenum">
              <a:rPr lang="en-US" smtClean="0"/>
              <a:t>38</a:t>
            </a:fld>
            <a:endParaRPr lang="en-US"/>
          </a:p>
        </p:txBody>
      </p:sp>
      <p:pic>
        <p:nvPicPr>
          <p:cNvPr id="2050" name="Picture 2" descr="../../_images/trajectory.drawio.png">
            <a:extLst>
              <a:ext uri="{FF2B5EF4-FFF2-40B4-BE49-F238E27FC236}">
                <a16:creationId xmlns:a16="http://schemas.microsoft.com/office/drawing/2014/main" id="{93B900A1-C145-42AC-A4B6-AF82FA1067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9688" y="1533526"/>
            <a:ext cx="8543925" cy="16275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_images/trajectory_3.drawio.png">
            <a:extLst>
              <a:ext uri="{FF2B5EF4-FFF2-40B4-BE49-F238E27FC236}">
                <a16:creationId xmlns:a16="http://schemas.microsoft.com/office/drawing/2014/main" id="{EA90B690-D232-4AD1-8B19-7486226BC2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533" y="3570082"/>
            <a:ext cx="8543925" cy="325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657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71CF94-29D7-47D7-BCE4-21DB28FFE705}"/>
              </a:ext>
            </a:extLst>
          </p:cNvPr>
          <p:cNvSpPr>
            <a:spLocks noGrp="1"/>
          </p:cNvSpPr>
          <p:nvPr>
            <p:ph type="title"/>
          </p:nvPr>
        </p:nvSpPr>
        <p:spPr/>
        <p:txBody>
          <a:bodyPr/>
          <a:lstStyle/>
          <a:p>
            <a:r>
              <a:rPr lang="en-US" altLang="zh-CN" dirty="0"/>
              <a:t>Cumulative rewards</a:t>
            </a:r>
            <a:endParaRPr lang="zh-CN" altLang="en-US" dirty="0"/>
          </a:p>
        </p:txBody>
      </p:sp>
      <p:sp>
        <p:nvSpPr>
          <p:cNvPr id="3" name="内容占位符 2">
            <a:extLst>
              <a:ext uri="{FF2B5EF4-FFF2-40B4-BE49-F238E27FC236}">
                <a16:creationId xmlns:a16="http://schemas.microsoft.com/office/drawing/2014/main" id="{943DD62E-0816-4000-BD83-E93E64623DB8}"/>
              </a:ext>
            </a:extLst>
          </p:cNvPr>
          <p:cNvSpPr>
            <a:spLocks noGrp="1"/>
          </p:cNvSpPr>
          <p:nvPr>
            <p:ph idx="1"/>
          </p:nvPr>
        </p:nvSpPr>
        <p:spPr>
          <a:xfrm>
            <a:off x="455131" y="1075771"/>
            <a:ext cx="4664557" cy="5205040"/>
          </a:xfrm>
        </p:spPr>
        <p:txBody>
          <a:bodyPr/>
          <a:lstStyle/>
          <a:p>
            <a:r>
              <a:rPr lang="en-US" altLang="zh-CN" dirty="0"/>
              <a:t>As the objective is to maximize the cumulative rewards, we need to consider which part of this sequence we want to maximize.</a:t>
            </a:r>
          </a:p>
          <a:p>
            <a:r>
              <a:rPr lang="en-US" altLang="zh-CN" dirty="0"/>
              <a:t>Remember that for a same action in a same state the next future state is not certain, so it complicates things.</a:t>
            </a:r>
          </a:p>
          <a:p>
            <a:br>
              <a:rPr lang="en-US" altLang="zh-CN" dirty="0"/>
            </a:br>
            <a:endParaRPr lang="zh-CN" altLang="en-US" dirty="0"/>
          </a:p>
        </p:txBody>
      </p:sp>
      <p:sp>
        <p:nvSpPr>
          <p:cNvPr id="4" name="日期占位符 3">
            <a:extLst>
              <a:ext uri="{FF2B5EF4-FFF2-40B4-BE49-F238E27FC236}">
                <a16:creationId xmlns:a16="http://schemas.microsoft.com/office/drawing/2014/main" id="{CAFC68F3-60C7-4289-AD8B-7EA36827FDEA}"/>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1F981C27-F070-463B-9CBD-588A36FF6858}"/>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6F6EE2E5-C7DB-4006-B7FE-0E72ED331D2E}"/>
              </a:ext>
            </a:extLst>
          </p:cNvPr>
          <p:cNvSpPr>
            <a:spLocks noGrp="1"/>
          </p:cNvSpPr>
          <p:nvPr>
            <p:ph type="sldNum" sz="quarter" idx="12"/>
          </p:nvPr>
        </p:nvSpPr>
        <p:spPr/>
        <p:txBody>
          <a:bodyPr/>
          <a:lstStyle/>
          <a:p>
            <a:fld id="{0E6D59EA-74EB-4426-9363-A4C6AA2DED66}" type="slidenum">
              <a:rPr lang="en-US" smtClean="0"/>
              <a:t>39</a:t>
            </a:fld>
            <a:endParaRPr lang="en-US"/>
          </a:p>
        </p:txBody>
      </p:sp>
      <p:pic>
        <p:nvPicPr>
          <p:cNvPr id="3074" name="Picture 2" descr="../../_images/trajectory_4.drawio.png">
            <a:extLst>
              <a:ext uri="{FF2B5EF4-FFF2-40B4-BE49-F238E27FC236}">
                <a16:creationId xmlns:a16="http://schemas.microsoft.com/office/drawing/2014/main" id="{DA9682A5-07DC-4FAF-B005-26F8B48FC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07" y="33090"/>
            <a:ext cx="6732225" cy="634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094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3D080-3523-4A9D-B0FC-1B6D74600712}"/>
              </a:ext>
            </a:extLst>
          </p:cNvPr>
          <p:cNvSpPr>
            <a:spLocks noGrp="1"/>
          </p:cNvSpPr>
          <p:nvPr>
            <p:ph type="title"/>
          </p:nvPr>
        </p:nvSpPr>
        <p:spPr/>
        <p:txBody>
          <a:bodyPr/>
          <a:lstStyle/>
          <a:p>
            <a:r>
              <a:rPr lang="en-US" altLang="zh-CN" dirty="0"/>
              <a:t>K-Armed Bandit Problem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319D7A-2012-4E69-81FF-B7871D2D52E1}"/>
                  </a:ext>
                </a:extLst>
              </p:cNvPr>
              <p:cNvSpPr>
                <a:spLocks noGrp="1"/>
              </p:cNvSpPr>
              <p:nvPr>
                <p:ph idx="1"/>
              </p:nvPr>
            </p:nvSpPr>
            <p:spPr/>
            <p:txBody>
              <a:bodyPr/>
              <a:lstStyle/>
              <a:p>
                <a:r>
                  <a:rPr lang="en-US" altLang="zh-CN" dirty="0"/>
                  <a:t>More formally, each action has a value.</a:t>
                </a:r>
              </a:p>
              <a:p>
                <a:r>
                  <a:rPr lang="en-US" altLang="zh-CN" dirty="0"/>
                  <a:t>We denote the action selected on a time step </a:t>
                </a:r>
                <a:r>
                  <a:rPr lang="zh-CN" altLang="en-US" dirty="0"/>
                  <a:t>𝑡 </a:t>
                </a:r>
                <a:r>
                  <a:rPr lang="en-US" altLang="zh-CN" dirty="0"/>
                  <a:t>as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𝐴</m:t>
                        </m:r>
                      </m:e>
                      <m:sub>
                        <m:r>
                          <a:rPr lang="zh-CN" altLang="en-US" i="1" dirty="0" smtClean="0">
                            <a:latin typeface="Cambria Math" panose="02040503050406030204" pitchFamily="18" charset="0"/>
                          </a:rPr>
                          <m:t>𝑡</m:t>
                        </m:r>
                      </m:sub>
                    </m:sSub>
                  </m:oMath>
                </a14:m>
                <a:r>
                  <a:rPr lang="en-US" altLang="zh-CN" dirty="0"/>
                  <a:t>.</a:t>
                </a:r>
              </a:p>
              <a:p>
                <a:r>
                  <a:rPr lang="en-US" altLang="zh-CN" dirty="0"/>
                  <a:t>We denote the corresponding reward as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𝑅</m:t>
                        </m:r>
                      </m:e>
                      <m:sub>
                        <m:r>
                          <a:rPr lang="zh-CN" altLang="en-US" i="1" dirty="0" smtClean="0">
                            <a:latin typeface="Cambria Math" panose="02040503050406030204" pitchFamily="18" charset="0"/>
                          </a:rPr>
                          <m:t>𝑡</m:t>
                        </m:r>
                      </m:sub>
                    </m:sSub>
                  </m:oMath>
                </a14:m>
                <a:r>
                  <a:rPr lang="en-US" altLang="zh-CN" dirty="0"/>
                  <a:t>.</a:t>
                </a:r>
              </a:p>
              <a:p>
                <a:r>
                  <a:rPr lang="en-US" altLang="zh-CN" dirty="0"/>
                  <a:t>We denote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𝑞</m:t>
                        </m:r>
                      </m:e>
                      <m:sub>
                        <m:r>
                          <a:rPr lang="zh-CN" altLang="en-US" i="1" dirty="0" smtClean="0">
                            <a:latin typeface="Cambria Math" panose="02040503050406030204" pitchFamily="18" charset="0"/>
                          </a:rPr>
                          <m:t>∗</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m:t>
                    </m:r>
                  </m:oMath>
                </a14:m>
                <a:r>
                  <a:rPr lang="en-US" altLang="zh-CN" dirty="0"/>
                  <a:t> the expected reward of action </a:t>
                </a:r>
                <a:r>
                  <a:rPr lang="zh-CN" altLang="en-US" dirty="0"/>
                  <a:t>𝑎</a:t>
                </a:r>
                <a:r>
                  <a:rPr lang="en-US" altLang="zh-CN" dirty="0"/>
                  <a:t>:</a:t>
                </a:r>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17319D7A-2012-4E69-81FF-B7871D2D52E1}"/>
                  </a:ext>
                </a:extLst>
              </p:cNvPr>
              <p:cNvSpPr>
                <a:spLocks noGrp="1" noRot="1" noChangeAspect="1" noMove="1" noResize="1" noEditPoints="1" noAdjustHandles="1" noChangeArrowheads="1" noChangeShapeType="1" noTextEdit="1"/>
              </p:cNvSpPr>
              <p:nvPr>
                <p:ph idx="1"/>
              </p:nvPr>
            </p:nvSpPr>
            <p:spPr>
              <a:blipFill>
                <a:blip r:embed="rId2"/>
                <a:stretch>
                  <a:fillRect l="-869" t="-177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88F9DFD8-736F-42DB-8F3D-5004A1864558}"/>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24EFF01B-1B2E-446F-A538-D6D4CF0A3A82}"/>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05DDD279-6A79-45FD-9A44-A5CF965CE697}"/>
              </a:ext>
            </a:extLst>
          </p:cNvPr>
          <p:cNvSpPr>
            <a:spLocks noGrp="1"/>
          </p:cNvSpPr>
          <p:nvPr>
            <p:ph type="sldNum" sz="quarter" idx="12"/>
          </p:nvPr>
        </p:nvSpPr>
        <p:spPr/>
        <p:txBody>
          <a:bodyPr/>
          <a:lstStyle/>
          <a:p>
            <a:fld id="{0E6D59EA-74EB-4426-9363-A4C6AA2DED66}" type="slidenum">
              <a:rPr lang="en-US" smtClean="0"/>
              <a:t>4</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020DE90-F81A-4B4B-9ABE-936D52772C6B}"/>
                  </a:ext>
                </a:extLst>
              </p:cNvPr>
              <p:cNvSpPr txBox="1"/>
              <p:nvPr/>
            </p:nvSpPr>
            <p:spPr>
              <a:xfrm>
                <a:off x="4570321" y="3145968"/>
                <a:ext cx="28939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𝔼</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8020DE90-F81A-4B4B-9ABE-936D52772C6B}"/>
                  </a:ext>
                </a:extLst>
              </p:cNvPr>
              <p:cNvSpPr txBox="1">
                <a:spLocks noRot="1" noChangeAspect="1" noMove="1" noResize="1" noEditPoints="1" noAdjustHandles="1" noChangeArrowheads="1" noChangeShapeType="1" noTextEdit="1"/>
              </p:cNvSpPr>
              <p:nvPr/>
            </p:nvSpPr>
            <p:spPr>
              <a:xfrm>
                <a:off x="4570321" y="3145968"/>
                <a:ext cx="2893997" cy="369332"/>
              </a:xfrm>
              <a:prstGeom prst="rect">
                <a:avLst/>
              </a:prstGeom>
              <a:blipFill>
                <a:blip r:embed="rId3"/>
                <a:stretch>
                  <a:fillRect l="-2110" r="-3376" b="-34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5231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F98AA-6016-46A9-8386-A7EE72609F44}"/>
              </a:ext>
            </a:extLst>
          </p:cNvPr>
          <p:cNvSpPr>
            <a:spLocks noGrp="1"/>
          </p:cNvSpPr>
          <p:nvPr>
            <p:ph type="title"/>
          </p:nvPr>
        </p:nvSpPr>
        <p:spPr/>
        <p:txBody>
          <a:bodyPr/>
          <a:lstStyle/>
          <a:p>
            <a:r>
              <a:rPr lang="en-US" altLang="zh-CN" dirty="0"/>
              <a:t>Cumulative rewards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AA54E4F-179E-411C-9372-ABBDF29304C3}"/>
                  </a:ext>
                </a:extLst>
              </p:cNvPr>
              <p:cNvSpPr>
                <a:spLocks noGrp="1"/>
              </p:cNvSpPr>
              <p:nvPr>
                <p:ph idx="1"/>
              </p:nvPr>
            </p:nvSpPr>
            <p:spPr/>
            <p:txBody>
              <a:bodyPr/>
              <a:lstStyle/>
              <a:p>
                <a:r>
                  <a:rPr lang="en-US" altLang="zh-CN" dirty="0"/>
                  <a:t>This is why, in reinforcement learning we try to maximize the </a:t>
                </a:r>
                <a:r>
                  <a:rPr lang="en-US" altLang="zh-CN" b="1" dirty="0"/>
                  <a:t>expected return</a:t>
                </a:r>
                <a:r>
                  <a:rPr lang="en-US" altLang="zh-CN" dirty="0"/>
                  <a:t>.</a:t>
                </a:r>
              </a:p>
              <a:p>
                <a:r>
                  <a:rPr lang="en-US" altLang="zh-CN" dirty="0"/>
                  <a:t>The return is denoted </a:t>
                </a:r>
                <a:r>
                  <a:rPr lang="zh-CN" altLang="en-US" dirty="0"/>
                  <a:t>𝐺𝑡 </a:t>
                </a:r>
                <a:r>
                  <a:rPr lang="en-US" altLang="zh-CN" dirty="0"/>
                  <a:t>and can be defined as the sum of the rewards:</a:t>
                </a:r>
              </a:p>
              <a:p>
                <a:pPr algn="ct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𝐺</m:t>
                        </m:r>
                      </m:e>
                      <m:sub>
                        <m:r>
                          <a:rPr lang="zh-CN" altLang="en-US" i="1" dirty="0" smtClean="0">
                            <a:latin typeface="Cambria Math" panose="02040503050406030204" pitchFamily="18" charset="0"/>
                          </a:rPr>
                          <m:t>𝑡</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𝑡</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𝑡</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𝑇</m:t>
                        </m:r>
                      </m:sub>
                    </m:sSub>
                  </m:oMath>
                </a14:m>
                <a:endParaRPr lang="zh-CN" altLang="en-US" dirty="0"/>
              </a:p>
              <a:p>
                <a:r>
                  <a:rPr lang="en-US" altLang="zh-CN" dirty="0"/>
                  <a:t>where </a:t>
                </a:r>
                <a:r>
                  <a:rPr lang="zh-CN" altLang="en-US" dirty="0"/>
                  <a:t>𝑇 </a:t>
                </a:r>
                <a:r>
                  <a:rPr lang="en-US" altLang="zh-CN" dirty="0"/>
                  <a:t>is the final step.</a:t>
                </a:r>
              </a:p>
              <a:p>
                <a:r>
                  <a:rPr lang="en-US" altLang="zh-CN" dirty="0"/>
                  <a:t>As you can see it is very well defined when </a:t>
                </a:r>
                <a:r>
                  <a:rPr lang="zh-CN" altLang="en-US" dirty="0"/>
                  <a:t>𝑇 </a:t>
                </a:r>
                <a:r>
                  <a:rPr lang="en-US" altLang="zh-CN" dirty="0"/>
                  <a:t>has a maximum value.</a:t>
                </a:r>
              </a:p>
              <a:p>
                <a:endParaRPr lang="zh-CN" altLang="en-US" dirty="0"/>
              </a:p>
            </p:txBody>
          </p:sp>
        </mc:Choice>
        <mc:Fallback>
          <p:sp>
            <p:nvSpPr>
              <p:cNvPr id="3" name="内容占位符 2">
                <a:extLst>
                  <a:ext uri="{FF2B5EF4-FFF2-40B4-BE49-F238E27FC236}">
                    <a16:creationId xmlns:a16="http://schemas.microsoft.com/office/drawing/2014/main" id="{CAA54E4F-179E-411C-9372-ABBDF29304C3}"/>
                  </a:ext>
                </a:extLst>
              </p:cNvPr>
              <p:cNvSpPr>
                <a:spLocks noGrp="1" noRot="1" noChangeAspect="1" noMove="1" noResize="1" noEditPoints="1" noAdjustHandles="1" noChangeArrowheads="1" noChangeShapeType="1" noTextEdit="1"/>
              </p:cNvSpPr>
              <p:nvPr>
                <p:ph idx="1"/>
              </p:nvPr>
            </p:nvSpPr>
            <p:spPr>
              <a:blipFill>
                <a:blip r:embed="rId2"/>
                <a:stretch>
                  <a:fillRect l="-869" t="-163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A7F23619-B2BF-4F89-ACED-BA32D98D1797}"/>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1508751A-0AA0-4F49-BD89-151C096523D7}"/>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B8F00DC0-1BB8-478A-AF8B-33CFFB8D6765}"/>
              </a:ext>
            </a:extLst>
          </p:cNvPr>
          <p:cNvSpPr>
            <a:spLocks noGrp="1"/>
          </p:cNvSpPr>
          <p:nvPr>
            <p:ph type="sldNum" sz="quarter" idx="12"/>
          </p:nvPr>
        </p:nvSpPr>
        <p:spPr/>
        <p:txBody>
          <a:bodyPr/>
          <a:lstStyle/>
          <a:p>
            <a:fld id="{0E6D59EA-74EB-4426-9363-A4C6AA2DED66}" type="slidenum">
              <a:rPr lang="en-US" smtClean="0"/>
              <a:t>40</a:t>
            </a:fld>
            <a:endParaRPr lang="en-US"/>
          </a:p>
        </p:txBody>
      </p:sp>
    </p:spTree>
    <p:extLst>
      <p:ext uri="{BB962C8B-B14F-4D97-AF65-F5344CB8AC3E}">
        <p14:creationId xmlns:p14="http://schemas.microsoft.com/office/powerpoint/2010/main" val="3903689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ACE473-DF64-4E73-A01A-41E1DC73A805}"/>
              </a:ext>
            </a:extLst>
          </p:cNvPr>
          <p:cNvSpPr>
            <a:spLocks noGrp="1"/>
          </p:cNvSpPr>
          <p:nvPr>
            <p:ph type="title"/>
          </p:nvPr>
        </p:nvSpPr>
        <p:spPr/>
        <p:txBody>
          <a:bodyPr/>
          <a:lstStyle/>
          <a:p>
            <a:r>
              <a:rPr lang="en-US" altLang="zh-CN" dirty="0"/>
              <a:t>Cumulative rewards</a:t>
            </a:r>
            <a:endParaRPr lang="zh-CN" altLang="en-US" dirty="0"/>
          </a:p>
        </p:txBody>
      </p:sp>
      <p:sp>
        <p:nvSpPr>
          <p:cNvPr id="3" name="内容占位符 2">
            <a:extLst>
              <a:ext uri="{FF2B5EF4-FFF2-40B4-BE49-F238E27FC236}">
                <a16:creationId xmlns:a16="http://schemas.microsoft.com/office/drawing/2014/main" id="{3107F636-7148-401E-B55D-E8F19AE7D099}"/>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03483B5A-A64D-4402-B62E-28276821646E}"/>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AB342C15-B1A0-4D6A-B0BD-B2FBBC23726E}"/>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AFF17D76-FABD-4A67-A141-2D066D46F07C}"/>
              </a:ext>
            </a:extLst>
          </p:cNvPr>
          <p:cNvSpPr>
            <a:spLocks noGrp="1"/>
          </p:cNvSpPr>
          <p:nvPr>
            <p:ph type="sldNum" sz="quarter" idx="12"/>
          </p:nvPr>
        </p:nvSpPr>
        <p:spPr/>
        <p:txBody>
          <a:bodyPr/>
          <a:lstStyle/>
          <a:p>
            <a:fld id="{0E6D59EA-74EB-4426-9363-A4C6AA2DED66}" type="slidenum">
              <a:rPr lang="en-US" smtClean="0"/>
              <a:t>41</a:t>
            </a:fld>
            <a:endParaRPr lang="en-US"/>
          </a:p>
        </p:txBody>
      </p:sp>
      <p:pic>
        <p:nvPicPr>
          <p:cNvPr id="7" name="图片 6">
            <a:extLst>
              <a:ext uri="{FF2B5EF4-FFF2-40B4-BE49-F238E27FC236}">
                <a16:creationId xmlns:a16="http://schemas.microsoft.com/office/drawing/2014/main" id="{0D789344-BE4E-46E9-9F65-C497006F924B}"/>
              </a:ext>
            </a:extLst>
          </p:cNvPr>
          <p:cNvPicPr>
            <a:picLocks noChangeAspect="1"/>
          </p:cNvPicPr>
          <p:nvPr/>
        </p:nvPicPr>
        <p:blipFill>
          <a:blip r:embed="rId2"/>
          <a:stretch>
            <a:fillRect/>
          </a:stretch>
        </p:blipFill>
        <p:spPr>
          <a:xfrm>
            <a:off x="717860" y="981075"/>
            <a:ext cx="9745354" cy="5342747"/>
          </a:xfrm>
          <a:prstGeom prst="rect">
            <a:avLst/>
          </a:prstGeom>
        </p:spPr>
      </p:pic>
    </p:spTree>
    <p:extLst>
      <p:ext uri="{BB962C8B-B14F-4D97-AF65-F5344CB8AC3E}">
        <p14:creationId xmlns:p14="http://schemas.microsoft.com/office/powerpoint/2010/main" val="1079177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2CDBB-B828-41A5-A373-FE63A882C8E2}"/>
              </a:ext>
            </a:extLst>
          </p:cNvPr>
          <p:cNvSpPr>
            <a:spLocks noGrp="1"/>
          </p:cNvSpPr>
          <p:nvPr>
            <p:ph type="title"/>
          </p:nvPr>
        </p:nvSpPr>
        <p:spPr/>
        <p:txBody>
          <a:bodyPr/>
          <a:lstStyle/>
          <a:p>
            <a:r>
              <a:rPr lang="en-US" altLang="zh-CN" dirty="0"/>
              <a:t>Cumulative rewards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5289E9C-9C4D-447D-AC08-AE8057458109}"/>
                  </a:ext>
                </a:extLst>
              </p:cNvPr>
              <p:cNvSpPr>
                <a:spLocks noGrp="1"/>
              </p:cNvSpPr>
              <p:nvPr>
                <p:ph idx="1"/>
              </p:nvPr>
            </p:nvSpPr>
            <p:spPr/>
            <p:txBody>
              <a:bodyPr/>
              <a:lstStyle/>
              <a:p>
                <a:r>
                  <a:rPr lang="en-US" altLang="zh-CN" dirty="0"/>
                  <a:t>Due to this issue, it was introduced the notion of </a:t>
                </a:r>
                <a:r>
                  <a:rPr lang="en-US" altLang="zh-CN" b="1" dirty="0"/>
                  <a:t>discounted return</a:t>
                </a:r>
                <a:r>
                  <a:rPr lang="en-US" altLang="zh-CN" dirty="0"/>
                  <a:t>:</a:t>
                </a:r>
              </a:p>
              <a:p>
                <a:pPr algn="ct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𝐺</m:t>
                        </m:r>
                      </m:e>
                      <m:sub>
                        <m:r>
                          <a:rPr lang="zh-CN" altLang="en-US" i="1" dirty="0" smtClean="0">
                            <a:latin typeface="Cambria Math" panose="02040503050406030204" pitchFamily="18" charset="0"/>
                          </a:rPr>
                          <m:t>𝑡</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𝑡</m:t>
                        </m:r>
                      </m:sub>
                    </m:sSub>
                    <m:r>
                      <a:rPr lang="en-US" altLang="zh-CN" i="1" dirty="0">
                        <a:latin typeface="Cambria Math" panose="02040503050406030204" pitchFamily="18" charset="0"/>
                      </a:rPr>
                      <m:t>+</m:t>
                    </m:r>
                    <m:r>
                      <a:rPr lang="zh-CN" altLang="en-US" i="1" dirty="0">
                        <a:latin typeface="Cambria Math" panose="02040503050406030204" pitchFamily="18" charset="0"/>
                      </a:rPr>
                      <m:t>𝛾</m:t>
                    </m:r>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𝑡</m:t>
                        </m:r>
                        <m:r>
                          <a:rPr lang="en-US" altLang="zh-CN" i="1" dirty="0">
                            <a:latin typeface="Cambria Math" panose="02040503050406030204" pitchFamily="18" charset="0"/>
                          </a:rPr>
                          <m:t>+1</m:t>
                        </m:r>
                      </m:sub>
                    </m:sSub>
                    <m:r>
                      <a:rPr lang="en-US" altLang="zh-CN" i="1" dirty="0">
                        <a:latin typeface="Cambria Math" panose="02040503050406030204" pitchFamily="18" charset="0"/>
                      </a:rPr>
                      <m:t>+</m:t>
                    </m:r>
                    <m:sSup>
                      <m:sSupPr>
                        <m:ctrlPr>
                          <a:rPr lang="en-US" altLang="zh-CN" b="0" i="1" dirty="0" smtClean="0">
                            <a:latin typeface="Cambria Math" panose="02040503050406030204" pitchFamily="18" charset="0"/>
                          </a:rPr>
                        </m:ctrlPr>
                      </m:sSupPr>
                      <m:e>
                        <m:r>
                          <a:rPr lang="zh-CN" altLang="en-US" i="1" dirty="0">
                            <a:latin typeface="Cambria Math" panose="02040503050406030204" pitchFamily="18" charset="0"/>
                          </a:rPr>
                          <m:t>𝛾</m:t>
                        </m:r>
                      </m:e>
                      <m:sup>
                        <m:r>
                          <a:rPr lang="en-US" altLang="zh-CN" i="1" dirty="0">
                            <a:latin typeface="Cambria Math" panose="02040503050406030204" pitchFamily="18" charset="0"/>
                          </a:rPr>
                          <m:t>2</m:t>
                        </m:r>
                      </m:sup>
                    </m:sSup>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𝑡</m:t>
                        </m:r>
                        <m:r>
                          <a:rPr lang="en-US" altLang="zh-CN" i="1" dirty="0">
                            <a:latin typeface="Cambria Math" panose="02040503050406030204" pitchFamily="18" charset="0"/>
                          </a:rPr>
                          <m:t>+2</m:t>
                        </m:r>
                      </m:sub>
                    </m:sSub>
                    <m:r>
                      <a:rPr lang="en-US" altLang="zh-CN" i="1" dirty="0">
                        <a:latin typeface="Cambria Math" panose="02040503050406030204" pitchFamily="18" charset="0"/>
                      </a:rPr>
                      <m:t>=</m:t>
                    </m:r>
                    <m:nary>
                      <m:naryPr>
                        <m:chr m:val="∑"/>
                        <m:ctrlPr>
                          <a:rPr lang="en-US" altLang="zh-CN" i="1" dirty="0">
                            <a:latin typeface="Cambria Math" panose="02040503050406030204" pitchFamily="18" charset="0"/>
                          </a:rPr>
                        </m:ctrlPr>
                      </m:naryPr>
                      <m:sub>
                        <m:r>
                          <a:rPr lang="zh-CN" altLang="en-US" i="1" dirty="0">
                            <a:latin typeface="Cambria Math" panose="02040503050406030204" pitchFamily="18" charset="0"/>
                          </a:rPr>
                          <m:t>𝑘</m:t>
                        </m:r>
                        <m:r>
                          <a:rPr lang="en-US" altLang="zh-CN" i="1" dirty="0">
                            <a:latin typeface="Cambria Math" panose="02040503050406030204" pitchFamily="18" charset="0"/>
                          </a:rPr>
                          <m:t>=0</m:t>
                        </m:r>
                      </m:sub>
                      <m:sup>
                        <m:r>
                          <a:rPr lang="en-US" altLang="zh-CN" i="1" dirty="0">
                            <a:latin typeface="Cambria Math" panose="02040503050406030204" pitchFamily="18" charset="0"/>
                          </a:rPr>
                          <m:t>∞</m:t>
                        </m:r>
                      </m:sup>
                      <m:e>
                        <m:sSup>
                          <m:sSupPr>
                            <m:ctrlPr>
                              <a:rPr lang="en-US" altLang="zh-CN" b="0" i="1" dirty="0" smtClean="0">
                                <a:latin typeface="Cambria Math" panose="02040503050406030204" pitchFamily="18" charset="0"/>
                              </a:rPr>
                            </m:ctrlPr>
                          </m:sSupPr>
                          <m:e>
                            <m:r>
                              <a:rPr lang="zh-CN" altLang="en-US" i="1" dirty="0">
                                <a:latin typeface="Cambria Math" panose="02040503050406030204" pitchFamily="18" charset="0"/>
                              </a:rPr>
                              <m:t>𝛾</m:t>
                            </m:r>
                          </m:e>
                          <m:sup>
                            <m:r>
                              <a:rPr lang="zh-CN" altLang="en-US" i="1" dirty="0">
                                <a:latin typeface="Cambria Math" panose="02040503050406030204" pitchFamily="18" charset="0"/>
                              </a:rPr>
                              <m:t>𝑘</m:t>
                            </m:r>
                          </m:sup>
                        </m:sSup>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𝑟</m:t>
                            </m:r>
                          </m:e>
                          <m:sub>
                            <m:r>
                              <a:rPr lang="zh-CN" altLang="en-US" i="1" dirty="0">
                                <a:latin typeface="Cambria Math" panose="02040503050406030204" pitchFamily="18" charset="0"/>
                              </a:rPr>
                              <m:t>𝑡</m:t>
                            </m:r>
                            <m:r>
                              <a:rPr lang="en-US" altLang="zh-CN" i="1" dirty="0">
                                <a:latin typeface="Cambria Math" panose="02040503050406030204" pitchFamily="18" charset="0"/>
                              </a:rPr>
                              <m:t>+</m:t>
                            </m:r>
                            <m:r>
                              <a:rPr lang="zh-CN" altLang="en-US" i="1" dirty="0">
                                <a:latin typeface="Cambria Math" panose="02040503050406030204" pitchFamily="18" charset="0"/>
                              </a:rPr>
                              <m:t>𝑘</m:t>
                            </m:r>
                          </m:sub>
                        </m:sSub>
                      </m:e>
                    </m:nary>
                  </m:oMath>
                </a14:m>
                <a:endParaRPr lang="zh-CN" altLang="en-US" dirty="0"/>
              </a:p>
              <a:p>
                <a:r>
                  <a:rPr lang="en-US" altLang="zh-CN" dirty="0"/>
                  <a:t>where </a:t>
                </a:r>
                <a14:m>
                  <m:oMath xmlns:m="http://schemas.openxmlformats.org/officeDocument/2006/math">
                    <m:r>
                      <a:rPr lang="zh-CN" altLang="en-US" i="1" dirty="0" smtClean="0">
                        <a:latin typeface="Cambria Math" panose="02040503050406030204" pitchFamily="18" charset="0"/>
                      </a:rPr>
                      <m:t>𝛾</m:t>
                    </m:r>
                  </m:oMath>
                </a14:m>
                <a:r>
                  <a:rPr lang="zh-CN" altLang="en-US" dirty="0"/>
                  <a:t> </a:t>
                </a:r>
                <a:r>
                  <a:rPr lang="en-US" altLang="zh-CN" dirty="0"/>
                  <a:t>is a parameter </a:t>
                </a:r>
                <a14:m>
                  <m:oMath xmlns:m="http://schemas.openxmlformats.org/officeDocument/2006/math">
                    <m:r>
                      <a:rPr lang="en-US" altLang="zh-CN" i="1" dirty="0" smtClean="0">
                        <a:latin typeface="Cambria Math" panose="02040503050406030204" pitchFamily="18" charset="0"/>
                      </a:rPr>
                      <m:t>0≤</m:t>
                    </m:r>
                    <m:r>
                      <a:rPr lang="zh-CN" altLang="en-US" i="1" dirty="0">
                        <a:latin typeface="Cambria Math" panose="02040503050406030204" pitchFamily="18" charset="0"/>
                      </a:rPr>
                      <m:t>𝛾</m:t>
                    </m:r>
                    <m:r>
                      <a:rPr lang="zh-CN" altLang="en-US" i="1" dirty="0">
                        <a:latin typeface="Cambria Math" panose="02040503050406030204" pitchFamily="18" charset="0"/>
                      </a:rPr>
                      <m:t>≤1</m:t>
                    </m:r>
                  </m:oMath>
                </a14:m>
                <a:r>
                  <a:rPr lang="en-US" altLang="zh-CN" dirty="0"/>
                  <a:t> called </a:t>
                </a:r>
                <a:r>
                  <a:rPr lang="en-US" altLang="zh-CN" b="1" dirty="0"/>
                  <a:t>discount rate</a:t>
                </a:r>
                <a:r>
                  <a:rPr lang="en-US" altLang="zh-CN" dirty="0"/>
                  <a:t>.</a:t>
                </a:r>
              </a:p>
              <a:p>
                <a:r>
                  <a:rPr lang="en-US" altLang="zh-CN" dirty="0"/>
                  <a:t>This discount rate represents how much future rewards are important compared to immediate rewards.</a:t>
                </a:r>
              </a:p>
              <a:p>
                <a:pPr lvl="1"/>
                <a:r>
                  <a:rPr lang="en-US" altLang="zh-CN" dirty="0"/>
                  <a:t>A reward received at step </a:t>
                </a:r>
                <a:r>
                  <a:rPr lang="zh-CN" altLang="en-US" dirty="0"/>
                  <a:t>𝑘 </a:t>
                </a:r>
                <a:r>
                  <a:rPr lang="en-US" altLang="zh-CN" dirty="0"/>
                  <a:t>is worth only </a:t>
                </a:r>
                <a:r>
                  <a:rPr lang="zh-CN" altLang="en-US" dirty="0"/>
                  <a:t>𝛾𝑘 </a:t>
                </a:r>
                <a:r>
                  <a:rPr lang="en-US" altLang="zh-CN" dirty="0"/>
                  <a:t>times what it would be worth now.</a:t>
                </a:r>
              </a:p>
              <a:p>
                <a:pPr lvl="1"/>
                <a:r>
                  <a:rPr lang="en-US" altLang="zh-CN" dirty="0"/>
                  <a:t>If </a:t>
                </a:r>
                <a:r>
                  <a:rPr lang="zh-CN" altLang="en-US" dirty="0"/>
                  <a:t>𝛾</a:t>
                </a:r>
                <a:r>
                  <a:rPr lang="en-US" altLang="zh-CN" dirty="0"/>
                  <a:t>=0 the agent only consider immediate reward, thus is greedy.</a:t>
                </a:r>
              </a:p>
              <a:p>
                <a:pPr lvl="1"/>
                <a:r>
                  <a:rPr lang="en-US" altLang="zh-CN" dirty="0"/>
                  <a:t>When </a:t>
                </a:r>
                <a:r>
                  <a:rPr lang="zh-CN" altLang="en-US" dirty="0"/>
                  <a:t>𝛾 </a:t>
                </a:r>
                <a:r>
                  <a:rPr lang="en-US" altLang="zh-CN" dirty="0"/>
                  <a:t>approaches 1, the agent becomes farsighted.</a:t>
                </a:r>
              </a:p>
              <a:p>
                <a:endParaRPr lang="zh-CN" altLang="en-US" dirty="0"/>
              </a:p>
            </p:txBody>
          </p:sp>
        </mc:Choice>
        <mc:Fallback>
          <p:sp>
            <p:nvSpPr>
              <p:cNvPr id="3" name="内容占位符 2">
                <a:extLst>
                  <a:ext uri="{FF2B5EF4-FFF2-40B4-BE49-F238E27FC236}">
                    <a16:creationId xmlns:a16="http://schemas.microsoft.com/office/drawing/2014/main" id="{75289E9C-9C4D-447D-AC08-AE8057458109}"/>
                  </a:ext>
                </a:extLst>
              </p:cNvPr>
              <p:cNvSpPr>
                <a:spLocks noGrp="1" noRot="1" noChangeAspect="1" noMove="1" noResize="1" noEditPoints="1" noAdjustHandles="1" noChangeArrowheads="1" noChangeShapeType="1" noTextEdit="1"/>
              </p:cNvSpPr>
              <p:nvPr>
                <p:ph idx="1"/>
              </p:nvPr>
            </p:nvSpPr>
            <p:spPr>
              <a:blipFill>
                <a:blip r:embed="rId2"/>
                <a:stretch>
                  <a:fillRect l="-869" t="-234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CE4ECD0-B96C-4C57-AEDB-06F315564E1A}"/>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A2EF2E75-4AB1-455E-B64F-B6CE69064A31}"/>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2D812F13-6F69-4858-8F3D-A0B292702A5F}"/>
              </a:ext>
            </a:extLst>
          </p:cNvPr>
          <p:cNvSpPr>
            <a:spLocks noGrp="1"/>
          </p:cNvSpPr>
          <p:nvPr>
            <p:ph type="sldNum" sz="quarter" idx="12"/>
          </p:nvPr>
        </p:nvSpPr>
        <p:spPr/>
        <p:txBody>
          <a:bodyPr/>
          <a:lstStyle/>
          <a:p>
            <a:fld id="{0E6D59EA-74EB-4426-9363-A4C6AA2DED66}" type="slidenum">
              <a:rPr lang="en-US" smtClean="0"/>
              <a:t>42</a:t>
            </a:fld>
            <a:endParaRPr lang="en-US"/>
          </a:p>
        </p:txBody>
      </p:sp>
    </p:spTree>
    <p:extLst>
      <p:ext uri="{BB962C8B-B14F-4D97-AF65-F5344CB8AC3E}">
        <p14:creationId xmlns:p14="http://schemas.microsoft.com/office/powerpoint/2010/main" val="2456012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9BB472-CF07-4579-B11B-5970D4C17FF1}"/>
              </a:ext>
            </a:extLst>
          </p:cNvPr>
          <p:cNvSpPr>
            <a:spLocks noGrp="1"/>
          </p:cNvSpPr>
          <p:nvPr>
            <p:ph type="title"/>
          </p:nvPr>
        </p:nvSpPr>
        <p:spPr/>
        <p:txBody>
          <a:bodyPr/>
          <a:lstStyle/>
          <a:p>
            <a:r>
              <a:rPr lang="en-US" altLang="zh-CN" dirty="0"/>
              <a:t>Cumulative rewards</a:t>
            </a:r>
            <a:endParaRPr lang="zh-CN" altLang="en-US" dirty="0"/>
          </a:p>
        </p:txBody>
      </p:sp>
      <p:sp>
        <p:nvSpPr>
          <p:cNvPr id="3" name="内容占位符 2">
            <a:extLst>
              <a:ext uri="{FF2B5EF4-FFF2-40B4-BE49-F238E27FC236}">
                <a16:creationId xmlns:a16="http://schemas.microsoft.com/office/drawing/2014/main" id="{62A3DEB4-716E-4FEF-B305-693526BD99F0}"/>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CF4D523-CFE0-438E-8A69-5EDC1A308BC1}"/>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974B2321-EB02-4EAC-89B9-B3A0918FDDB6}"/>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C1E914D0-3948-4C40-9934-5D615EA66BCF}"/>
              </a:ext>
            </a:extLst>
          </p:cNvPr>
          <p:cNvSpPr>
            <a:spLocks noGrp="1"/>
          </p:cNvSpPr>
          <p:nvPr>
            <p:ph type="sldNum" sz="quarter" idx="12"/>
          </p:nvPr>
        </p:nvSpPr>
        <p:spPr/>
        <p:txBody>
          <a:bodyPr/>
          <a:lstStyle/>
          <a:p>
            <a:fld id="{0E6D59EA-74EB-4426-9363-A4C6AA2DED66}" type="slidenum">
              <a:rPr lang="en-US" smtClean="0"/>
              <a:t>43</a:t>
            </a:fld>
            <a:endParaRPr lang="en-US"/>
          </a:p>
        </p:txBody>
      </p:sp>
      <p:pic>
        <p:nvPicPr>
          <p:cNvPr id="7" name="图片 6">
            <a:extLst>
              <a:ext uri="{FF2B5EF4-FFF2-40B4-BE49-F238E27FC236}">
                <a16:creationId xmlns:a16="http://schemas.microsoft.com/office/drawing/2014/main" id="{05E2402D-B52B-4219-90BD-3B6877FF27AC}"/>
              </a:ext>
            </a:extLst>
          </p:cNvPr>
          <p:cNvPicPr>
            <a:picLocks noChangeAspect="1"/>
          </p:cNvPicPr>
          <p:nvPr/>
        </p:nvPicPr>
        <p:blipFill rotWithShape="1">
          <a:blip r:embed="rId2"/>
          <a:srcRect b="27373"/>
          <a:stretch/>
        </p:blipFill>
        <p:spPr>
          <a:xfrm>
            <a:off x="962591" y="1784920"/>
            <a:ext cx="9891147" cy="3786742"/>
          </a:xfrm>
          <a:prstGeom prst="rect">
            <a:avLst/>
          </a:prstGeom>
        </p:spPr>
      </p:pic>
    </p:spTree>
    <p:extLst>
      <p:ext uri="{BB962C8B-B14F-4D97-AF65-F5344CB8AC3E}">
        <p14:creationId xmlns:p14="http://schemas.microsoft.com/office/powerpoint/2010/main" val="196142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162B2-ACBF-4F8E-A027-0E3E77A8B5C3}"/>
              </a:ext>
            </a:extLst>
          </p:cNvPr>
          <p:cNvSpPr>
            <a:spLocks noGrp="1"/>
          </p:cNvSpPr>
          <p:nvPr>
            <p:ph type="title"/>
          </p:nvPr>
        </p:nvSpPr>
        <p:spPr/>
        <p:txBody>
          <a:bodyPr/>
          <a:lstStyle/>
          <a:p>
            <a:r>
              <a:rPr lang="en-US" altLang="zh-CN" dirty="0"/>
              <a:t>Cumulative rewards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385B381-0F4B-4470-9F47-4F9BCEAA0EEB}"/>
                  </a:ext>
                </a:extLst>
              </p:cNvPr>
              <p:cNvSpPr>
                <a:spLocks noGrp="1"/>
              </p:cNvSpPr>
              <p:nvPr>
                <p:ph idx="1"/>
              </p:nvPr>
            </p:nvSpPr>
            <p:spPr/>
            <p:txBody>
              <a:bodyPr>
                <a:noAutofit/>
              </a:bodyPr>
              <a:lstStyle/>
              <a:p>
                <a:endParaRPr lang="en-US" altLang="zh-CN" sz="2000" dirty="0"/>
              </a:p>
              <a:p>
                <a:endParaRPr lang="en-US" altLang="zh-CN" sz="2000" dirty="0"/>
              </a:p>
              <a:p>
                <a:endParaRPr lang="en-US" altLang="zh-CN" sz="2000" dirty="0"/>
              </a:p>
              <a:p>
                <a:r>
                  <a:rPr lang="en-US" altLang="zh-CN" dirty="0"/>
                  <a:t>This is crucial part of reinforcement learning.</a:t>
                </a:r>
              </a:p>
              <a:p>
                <a:r>
                  <a:rPr lang="en-US" altLang="zh-CN" dirty="0"/>
                  <a:t>It works well, because the returns at each time step are related to each other:</a:t>
                </a:r>
              </a:p>
              <a:p>
                <a:endParaRPr lang="en-US" altLang="zh-CN" dirty="0"/>
              </a:p>
              <a:p>
                <a:pPr marL="0" indent="0">
                  <a:buNone/>
                </a:pPr>
                <a:endParaRPr lang="en-US" altLang="zh-CN" dirty="0"/>
              </a:p>
              <a:p>
                <a:r>
                  <a:rPr lang="en-US" altLang="zh-CN" dirty="0"/>
                  <a:t>Even if </a:t>
                </a:r>
                <a14:m>
                  <m:oMath xmlns:m="http://schemas.openxmlformats.org/officeDocument/2006/math">
                    <m:r>
                      <a:rPr lang="zh-CN" altLang="en-US" i="1" dirty="0" smtClean="0">
                        <a:latin typeface="Cambria Math" panose="02040503050406030204" pitchFamily="18" charset="0"/>
                      </a:rPr>
                      <m:t>𝑇</m:t>
                    </m:r>
                    <m:r>
                      <a:rPr lang="en-US" altLang="zh-CN" i="1" dirty="0">
                        <a:latin typeface="Cambria Math" panose="02040503050406030204" pitchFamily="18" charset="0"/>
                      </a:rPr>
                      <m:t>=∞</m:t>
                    </m:r>
                  </m:oMath>
                </a14:m>
                <a:r>
                  <a:rPr lang="en-US" altLang="zh-CN" dirty="0"/>
                  <a:t> the return is still finite</a:t>
                </a:r>
              </a:p>
              <a:p>
                <a:pPr lvl="1"/>
                <a:r>
                  <a:rPr lang="en-US" altLang="zh-CN" dirty="0"/>
                  <a:t>if the reward is nonzero and constant and,</a:t>
                </a:r>
              </a:p>
              <a:p>
                <a:pPr lvl="1"/>
                <a:r>
                  <a:rPr lang="en-US" altLang="zh-CN" dirty="0"/>
                  <a:t>if </a:t>
                </a:r>
                <a14:m>
                  <m:oMath xmlns:m="http://schemas.openxmlformats.org/officeDocument/2006/math">
                    <m:r>
                      <a:rPr lang="zh-CN" altLang="en-US" i="1" dirty="0" smtClean="0">
                        <a:latin typeface="Cambria Math" panose="02040503050406030204" pitchFamily="18" charset="0"/>
                      </a:rPr>
                      <m:t>𝛾</m:t>
                    </m:r>
                    <m:r>
                      <a:rPr lang="en-US" altLang="zh-CN" i="1" dirty="0">
                        <a:latin typeface="Cambria Math" panose="02040503050406030204" pitchFamily="18" charset="0"/>
                      </a:rPr>
                      <m:t>&lt;1</m:t>
                    </m:r>
                  </m:oMath>
                </a14:m>
                <a:endParaRPr lang="en-US" altLang="zh-CN" dirty="0"/>
              </a:p>
              <a:p>
                <a:r>
                  <a:rPr lang="en-US" altLang="zh-CN" dirty="0"/>
                  <a:t>For example, is the reward is a constant +1, then the return is:</a:t>
                </a:r>
              </a:p>
              <a:p>
                <a:endParaRPr lang="zh-CN" altLang="en-US" dirty="0"/>
              </a:p>
            </p:txBody>
          </p:sp>
        </mc:Choice>
        <mc:Fallback>
          <p:sp>
            <p:nvSpPr>
              <p:cNvPr id="3" name="内容占位符 2">
                <a:extLst>
                  <a:ext uri="{FF2B5EF4-FFF2-40B4-BE49-F238E27FC236}">
                    <a16:creationId xmlns:a16="http://schemas.microsoft.com/office/drawing/2014/main" id="{8385B381-0F4B-4470-9F47-4F9BCEAA0EEB}"/>
                  </a:ext>
                </a:extLst>
              </p:cNvPr>
              <p:cNvSpPr>
                <a:spLocks noGrp="1" noRot="1" noChangeAspect="1" noMove="1" noResize="1" noEditPoints="1" noAdjustHandles="1" noChangeArrowheads="1" noChangeShapeType="1" noTextEdit="1"/>
              </p:cNvSpPr>
              <p:nvPr>
                <p:ph idx="1"/>
              </p:nvPr>
            </p:nvSpPr>
            <p:spPr>
              <a:blipFill>
                <a:blip r:embed="rId2"/>
                <a:stretch>
                  <a:fillRect l="-86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5D47655-7B5F-4C9B-A139-90C5FB1601C4}"/>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D1950CCF-04E6-487C-B5B0-F1D105CFFFEE}"/>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E81FDD61-49E1-4BFF-865E-BF6619B437A5}"/>
              </a:ext>
            </a:extLst>
          </p:cNvPr>
          <p:cNvSpPr>
            <a:spLocks noGrp="1"/>
          </p:cNvSpPr>
          <p:nvPr>
            <p:ph type="sldNum" sz="quarter" idx="12"/>
          </p:nvPr>
        </p:nvSpPr>
        <p:spPr/>
        <p:txBody>
          <a:bodyPr/>
          <a:lstStyle/>
          <a:p>
            <a:fld id="{0E6D59EA-74EB-4426-9363-A4C6AA2DED66}" type="slidenum">
              <a:rPr lang="en-US" smtClean="0"/>
              <a:t>44</a:t>
            </a:fld>
            <a:endParaRPr lang="en-US"/>
          </a:p>
        </p:txBody>
      </p:sp>
      <p:pic>
        <p:nvPicPr>
          <p:cNvPr id="7" name="图片 6">
            <a:extLst>
              <a:ext uri="{FF2B5EF4-FFF2-40B4-BE49-F238E27FC236}">
                <a16:creationId xmlns:a16="http://schemas.microsoft.com/office/drawing/2014/main" id="{7921FA40-F473-4D32-BBA2-C70B09FAF0F3}"/>
              </a:ext>
            </a:extLst>
          </p:cNvPr>
          <p:cNvPicPr>
            <a:picLocks noChangeAspect="1"/>
          </p:cNvPicPr>
          <p:nvPr/>
        </p:nvPicPr>
        <p:blipFill>
          <a:blip r:embed="rId3"/>
          <a:stretch>
            <a:fillRect/>
          </a:stretch>
        </p:blipFill>
        <p:spPr>
          <a:xfrm>
            <a:off x="1147763" y="1075771"/>
            <a:ext cx="10081821" cy="1276904"/>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F238566D-ABE5-47B8-A9B2-F3AF37889610}"/>
                  </a:ext>
                </a:extLst>
              </p:cNvPr>
              <p:cNvSpPr txBox="1"/>
              <p:nvPr/>
            </p:nvSpPr>
            <p:spPr>
              <a:xfrm>
                <a:off x="3505200" y="3248025"/>
                <a:ext cx="4071627" cy="110799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𝐺</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𝛾</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𝛾</m:t>
                          </m:r>
                        </m:e>
                        <m:sup>
                          <m:r>
                            <a:rPr lang="en-US" altLang="zh-CN" sz="2400" b="0" i="1" smtClean="0">
                              <a:latin typeface="Cambria Math" panose="02040503050406030204" pitchFamily="18" charset="0"/>
                            </a:rPr>
                            <m:t>2</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oMath>
                  </m:oMathPara>
                </a14:m>
                <a:endParaRPr lang="en-US" altLang="zh-CN"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      =</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𝑟</m:t>
                          </m:r>
                        </m:e>
                        <m:sub>
                          <m:r>
                            <a:rPr lang="en-US" altLang="zh-CN" sz="2400" i="1">
                              <a:solidFill>
                                <a:srgbClr val="000000"/>
                              </a:solidFill>
                              <a:latin typeface="Cambria Math" panose="02040503050406030204" pitchFamily="18" charset="0"/>
                            </a:rPr>
                            <m:t>𝑡</m:t>
                          </m:r>
                        </m:sub>
                      </m:sSub>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𝛾</m:t>
                      </m:r>
                      <m:d>
                        <m:dPr>
                          <m:ctrlPr>
                            <a:rPr lang="en-US" altLang="zh-CN" sz="2400" b="0" i="1" smtClean="0">
                              <a:solidFill>
                                <a:srgbClr val="000000"/>
                              </a:solidFill>
                              <a:latin typeface="Cambria Math" panose="02040503050406030204" pitchFamily="18" charset="0"/>
                            </a:rPr>
                          </m:ctrlPr>
                        </m:d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𝑟</m:t>
                              </m:r>
                            </m:e>
                            <m:sub>
                              <m:r>
                                <a:rPr lang="en-US" altLang="zh-CN" sz="2400" i="1">
                                  <a:solidFill>
                                    <a:srgbClr val="000000"/>
                                  </a:solidFill>
                                  <a:latin typeface="Cambria Math" panose="02040503050406030204" pitchFamily="18" charset="0"/>
                                </a:rPr>
                                <m:t>𝑡</m:t>
                              </m:r>
                              <m:r>
                                <a:rPr lang="en-US" altLang="zh-CN"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𝛾</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𝑟</m:t>
                              </m:r>
                            </m:e>
                            <m:sub>
                              <m:r>
                                <a:rPr lang="en-US" altLang="zh-CN" sz="2400" i="1">
                                  <a:solidFill>
                                    <a:srgbClr val="000000"/>
                                  </a:solidFill>
                                  <a:latin typeface="Cambria Math" panose="02040503050406030204" pitchFamily="18" charset="0"/>
                                </a:rPr>
                                <m:t>𝑡</m:t>
                              </m:r>
                              <m:r>
                                <a:rPr lang="en-US" altLang="zh-CN" sz="2400" i="1">
                                  <a:solidFill>
                                    <a:srgbClr val="000000"/>
                                  </a:solidFill>
                                  <a:latin typeface="Cambria Math" panose="02040503050406030204" pitchFamily="18" charset="0"/>
                                </a:rPr>
                                <m:t>+2</m:t>
                              </m:r>
                            </m:sub>
                          </m:sSub>
                          <m:r>
                            <a:rPr lang="en-US" altLang="zh-CN" sz="2400" i="1">
                              <a:solidFill>
                                <a:srgbClr val="000000"/>
                              </a:solidFill>
                              <a:latin typeface="Cambria Math" panose="02040503050406030204" pitchFamily="18" charset="0"/>
                            </a:rPr>
                            <m:t>+…</m:t>
                          </m:r>
                        </m:e>
                      </m:d>
                    </m:oMath>
                  </m:oMathPara>
                </a14:m>
                <a:endParaRPr lang="en-US" altLang="zh-CN" sz="2400" b="0"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rPr>
                        <m:t>      =</m:t>
                      </m:r>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𝑟</m:t>
                          </m:r>
                        </m:e>
                        <m:sub>
                          <m:r>
                            <a:rPr lang="en-US" altLang="zh-CN" sz="2400" b="0" i="1" smtClean="0">
                              <a:solidFill>
                                <a:srgbClr val="000000"/>
                              </a:solidFill>
                              <a:latin typeface="Cambria Math" panose="02040503050406030204" pitchFamily="18" charset="0"/>
                            </a:rPr>
                            <m:t>𝑡</m:t>
                          </m:r>
                        </m:sub>
                      </m:sSub>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𝛾</m:t>
                      </m:r>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𝐺</m:t>
                          </m:r>
                        </m:e>
                        <m:sub>
                          <m:r>
                            <a:rPr lang="en-US" altLang="zh-CN" sz="2400" b="0" i="1" smtClean="0">
                              <a:solidFill>
                                <a:srgbClr val="000000"/>
                              </a:solidFill>
                              <a:latin typeface="Cambria Math" panose="02040503050406030204" pitchFamily="18" charset="0"/>
                            </a:rPr>
                            <m:t>𝑡</m:t>
                          </m:r>
                          <m:r>
                            <a:rPr lang="en-US" altLang="zh-CN" sz="2400" b="0" i="1" smtClean="0">
                              <a:solidFill>
                                <a:srgbClr val="000000"/>
                              </a:solidFill>
                              <a:latin typeface="Cambria Math" panose="02040503050406030204" pitchFamily="18" charset="0"/>
                            </a:rPr>
                            <m:t>+1</m:t>
                          </m:r>
                        </m:sub>
                      </m:sSub>
                    </m:oMath>
                  </m:oMathPara>
                </a14:m>
                <a:endParaRPr lang="zh-CN" altLang="en-US" dirty="0"/>
              </a:p>
            </p:txBody>
          </p:sp>
        </mc:Choice>
        <mc:Fallback>
          <p:sp>
            <p:nvSpPr>
              <p:cNvPr id="10" name="文本框 9">
                <a:extLst>
                  <a:ext uri="{FF2B5EF4-FFF2-40B4-BE49-F238E27FC236}">
                    <a16:creationId xmlns:a16="http://schemas.microsoft.com/office/drawing/2014/main" id="{F238566D-ABE5-47B8-A9B2-F3AF37889610}"/>
                  </a:ext>
                </a:extLst>
              </p:cNvPr>
              <p:cNvSpPr txBox="1">
                <a:spLocks noRot="1" noChangeAspect="1" noMove="1" noResize="1" noEditPoints="1" noAdjustHandles="1" noChangeArrowheads="1" noChangeShapeType="1" noTextEdit="1"/>
              </p:cNvSpPr>
              <p:nvPr/>
            </p:nvSpPr>
            <p:spPr>
              <a:xfrm>
                <a:off x="3505200" y="3248025"/>
                <a:ext cx="4071627" cy="1107996"/>
              </a:xfrm>
              <a:prstGeom prst="rect">
                <a:avLst/>
              </a:prstGeom>
              <a:blipFill>
                <a:blip r:embed="rId4"/>
                <a:stretch>
                  <a:fillRect l="-2545" b="-65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CA102BC9-28E5-4D6D-8AEF-DE023CA95E85}"/>
                  </a:ext>
                </a:extLst>
              </p:cNvPr>
              <p:cNvSpPr/>
              <p:nvPr/>
            </p:nvSpPr>
            <p:spPr>
              <a:xfrm>
                <a:off x="8303491" y="5309421"/>
                <a:ext cx="2886239" cy="109966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𝐺</m:t>
                          </m:r>
                        </m:e>
                        <m:sub>
                          <m:r>
                            <a:rPr lang="en-US" altLang="zh-CN" sz="2400" i="1">
                              <a:solidFill>
                                <a:srgbClr val="000000"/>
                              </a:solidFill>
                              <a:latin typeface="Cambria Math" panose="02040503050406030204" pitchFamily="18" charset="0"/>
                            </a:rPr>
                            <m:t>𝑡</m:t>
                          </m:r>
                        </m:sub>
                      </m:sSub>
                      <m:r>
                        <a:rPr lang="en-US" altLang="zh-CN" sz="2400" i="1">
                          <a:solidFill>
                            <a:srgbClr val="000000"/>
                          </a:solidFill>
                          <a:latin typeface="Cambria Math" panose="02040503050406030204" pitchFamily="18" charset="0"/>
                        </a:rPr>
                        <m:t>=</m:t>
                      </m:r>
                      <m:nary>
                        <m:naryPr>
                          <m:chr m:val="∑"/>
                          <m:ctrlPr>
                            <a:rPr lang="en-US" altLang="zh-CN" sz="2400" b="0" i="1" smtClean="0">
                              <a:solidFill>
                                <a:srgbClr val="000000"/>
                              </a:solidFill>
                              <a:latin typeface="Cambria Math" panose="02040503050406030204" pitchFamily="18" charset="0"/>
                            </a:rPr>
                          </m:ctrlPr>
                        </m:naryPr>
                        <m:sub>
                          <m:r>
                            <a:rPr lang="en-US" altLang="zh-CN" sz="2400" b="0" i="1" smtClean="0">
                              <a:solidFill>
                                <a:srgbClr val="000000"/>
                              </a:solidFill>
                              <a:latin typeface="Cambria Math" panose="02040503050406030204" pitchFamily="18" charset="0"/>
                            </a:rPr>
                            <m:t>𝑘</m:t>
                          </m:r>
                          <m:r>
                            <a:rPr lang="en-US" altLang="zh-CN" sz="2400" b="0" i="1" smtClean="0">
                              <a:solidFill>
                                <a:srgbClr val="000000"/>
                              </a:solidFill>
                              <a:latin typeface="Cambria Math" panose="02040503050406030204" pitchFamily="18" charset="0"/>
                            </a:rPr>
                            <m:t>=0</m:t>
                          </m:r>
                        </m:sub>
                        <m:sup>
                          <m:r>
                            <a:rPr lang="en-US" altLang="zh-CN" sz="2400" i="1" dirty="0">
                              <a:latin typeface="Cambria Math" panose="02040503050406030204" pitchFamily="18" charset="0"/>
                            </a:rPr>
                            <m:t>∞</m:t>
                          </m:r>
                        </m:sup>
                        <m:e>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𝛾</m:t>
                              </m:r>
                            </m:e>
                            <m:sup>
                              <m:r>
                                <a:rPr lang="en-US" altLang="zh-CN" sz="2400" b="0" i="1" smtClean="0">
                                  <a:solidFill>
                                    <a:srgbClr val="000000"/>
                                  </a:solidFill>
                                  <a:latin typeface="Cambria Math" panose="02040503050406030204" pitchFamily="18" charset="0"/>
                                </a:rPr>
                                <m:t>𝑘</m:t>
                              </m:r>
                            </m:sup>
                          </m:sSup>
                        </m:e>
                      </m:nary>
                      <m:r>
                        <a:rPr lang="en-US" altLang="zh-CN" sz="2400" b="0" i="1" smtClean="0">
                          <a:solidFill>
                            <a:srgbClr val="000000"/>
                          </a:solidFill>
                          <a:latin typeface="Cambria Math" panose="02040503050406030204" pitchFamily="18" charset="0"/>
                        </a:rPr>
                        <m:t>=</m:t>
                      </m:r>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1−</m:t>
                          </m:r>
                          <m:r>
                            <a:rPr lang="en-US" altLang="zh-CN" sz="2400" b="0" i="1" smtClean="0">
                              <a:solidFill>
                                <a:srgbClr val="000000"/>
                              </a:solidFill>
                              <a:latin typeface="Cambria Math" panose="02040503050406030204" pitchFamily="18" charset="0"/>
                            </a:rPr>
                            <m:t>𝛾</m:t>
                          </m:r>
                        </m:den>
                      </m:f>
                    </m:oMath>
                  </m:oMathPara>
                </a14:m>
                <a:endParaRPr lang="zh-CN" altLang="en-US" dirty="0"/>
              </a:p>
            </p:txBody>
          </p:sp>
        </mc:Choice>
        <mc:Fallback>
          <p:sp>
            <p:nvSpPr>
              <p:cNvPr id="12" name="矩形 11">
                <a:extLst>
                  <a:ext uri="{FF2B5EF4-FFF2-40B4-BE49-F238E27FC236}">
                    <a16:creationId xmlns:a16="http://schemas.microsoft.com/office/drawing/2014/main" id="{CA102BC9-28E5-4D6D-8AEF-DE023CA95E85}"/>
                  </a:ext>
                </a:extLst>
              </p:cNvPr>
              <p:cNvSpPr>
                <a:spLocks noRot="1" noChangeAspect="1" noMove="1" noResize="1" noEditPoints="1" noAdjustHandles="1" noChangeArrowheads="1" noChangeShapeType="1" noTextEdit="1"/>
              </p:cNvSpPr>
              <p:nvPr/>
            </p:nvSpPr>
            <p:spPr>
              <a:xfrm>
                <a:off x="8303491" y="5309421"/>
                <a:ext cx="2886239" cy="109966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2673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BAB5AF-CD94-46A4-B82D-AFFD4F96945E}"/>
              </a:ext>
            </a:extLst>
          </p:cNvPr>
          <p:cNvSpPr>
            <a:spLocks noGrp="1"/>
          </p:cNvSpPr>
          <p:nvPr>
            <p:ph type="title"/>
          </p:nvPr>
        </p:nvSpPr>
        <p:spPr/>
        <p:txBody>
          <a:bodyPr/>
          <a:lstStyle/>
          <a:p>
            <a:r>
              <a:rPr lang="en-US" altLang="zh-CN" dirty="0"/>
              <a:t>K-Armed Bandit Problem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148A842-3CA7-43CE-B9EF-5C3E43EBC3C4}"/>
                  </a:ext>
                </a:extLst>
              </p:cNvPr>
              <p:cNvSpPr>
                <a:spLocks noGrp="1"/>
              </p:cNvSpPr>
              <p:nvPr>
                <p:ph idx="1"/>
              </p:nvPr>
            </p:nvSpPr>
            <p:spPr/>
            <p:txBody>
              <a:bodyPr/>
              <a:lstStyle/>
              <a:p>
                <a:r>
                  <a:rPr lang="en-US" altLang="zh-CN" dirty="0"/>
                  <a:t>When you have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𝑄</m:t>
                        </m:r>
                      </m:e>
                      <m:sub>
                        <m:r>
                          <a:rPr lang="zh-CN" altLang="en-US" i="1" dirty="0">
                            <a:latin typeface="Cambria Math" panose="02040503050406030204" pitchFamily="18" charset="0"/>
                          </a:rPr>
                          <m:t>𝑡</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m:t>
                    </m:r>
                  </m:oMath>
                </a14:m>
                <a:r>
                  <a:rPr lang="en-US" altLang="zh-CN" dirty="0"/>
                  <a:t> for all the actions:</a:t>
                </a:r>
              </a:p>
              <a:p>
                <a:r>
                  <a:rPr lang="en-US" altLang="zh-CN" dirty="0"/>
                  <a:t>Choosing </a:t>
                </a:r>
                <a:r>
                  <a:rPr lang="zh-CN" altLang="en-US" dirty="0"/>
                  <a:t>𝑎 </a:t>
                </a:r>
                <a:r>
                  <a:rPr lang="en-US" altLang="zh-CN" dirty="0"/>
                  <a:t>maximizing the reward is called greedy action selection.</a:t>
                </a:r>
              </a:p>
              <a:p>
                <a:endParaRPr lang="en-US" altLang="zh-CN" sz="3600" dirty="0"/>
              </a:p>
              <a:p>
                <a:pPr lvl="1"/>
                <a:r>
                  <a:rPr lang="en-US" altLang="zh-CN" dirty="0"/>
                  <a:t>It’s called </a:t>
                </a:r>
                <a:r>
                  <a:rPr lang="en-US" altLang="zh-CN" b="1" dirty="0"/>
                  <a:t>exploitation</a:t>
                </a:r>
                <a:endParaRPr lang="en-US" altLang="zh-CN" dirty="0"/>
              </a:p>
              <a:p>
                <a:pPr lvl="1"/>
                <a:r>
                  <a:rPr lang="en-US" altLang="zh-CN" dirty="0"/>
                  <a:t>It does not lead to the best expected value</a:t>
                </a:r>
              </a:p>
              <a:p>
                <a:r>
                  <a:rPr lang="en-US" altLang="zh-CN" dirty="0"/>
                  <a:t>Choosing another action is called </a:t>
                </a:r>
                <a:r>
                  <a:rPr lang="en-US" altLang="zh-CN" b="1" dirty="0"/>
                  <a:t>exploration</a:t>
                </a:r>
                <a:r>
                  <a:rPr lang="en-US" altLang="zh-CN" dirty="0"/>
                  <a:t>.</a:t>
                </a:r>
              </a:p>
              <a:p>
                <a:pPr lvl="1"/>
                <a:r>
                  <a:rPr lang="en-US" altLang="zh-CN" dirty="0"/>
                  <a:t>It is necessary to update the estimations.</a:t>
                </a:r>
              </a:p>
              <a:p>
                <a:r>
                  <a:rPr lang="en-US" altLang="zh-CN" dirty="0"/>
                  <a:t>Exploitation-Exploration dilemma</a:t>
                </a:r>
              </a:p>
              <a:p>
                <a:r>
                  <a:rPr lang="en-US" altLang="zh-CN" dirty="0"/>
                  <a:t>We will see how we can balance exploration and exploitation.</a:t>
                </a:r>
              </a:p>
              <a:p>
                <a:endParaRPr lang="zh-CN" altLang="en-US" dirty="0"/>
              </a:p>
            </p:txBody>
          </p:sp>
        </mc:Choice>
        <mc:Fallback xmlns="">
          <p:sp>
            <p:nvSpPr>
              <p:cNvPr id="3" name="内容占位符 2">
                <a:extLst>
                  <a:ext uri="{FF2B5EF4-FFF2-40B4-BE49-F238E27FC236}">
                    <a16:creationId xmlns:a16="http://schemas.microsoft.com/office/drawing/2014/main" id="{C148A842-3CA7-43CE-B9EF-5C3E43EBC3C4}"/>
                  </a:ext>
                </a:extLst>
              </p:cNvPr>
              <p:cNvSpPr>
                <a:spLocks noGrp="1" noRot="1" noChangeAspect="1" noMove="1" noResize="1" noEditPoints="1" noAdjustHandles="1" noChangeArrowheads="1" noChangeShapeType="1" noTextEdit="1"/>
              </p:cNvSpPr>
              <p:nvPr>
                <p:ph idx="1"/>
              </p:nvPr>
            </p:nvSpPr>
            <p:spPr>
              <a:blipFill>
                <a:blip r:embed="rId3"/>
                <a:stretch>
                  <a:fillRect l="-869" t="-177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9A297456-4C14-4FD0-9CBF-996B85B336E1}"/>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2941AA71-7417-4111-9A7B-04450ABA3BA2}"/>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386AD76F-9C61-4DDF-9847-281DDE4633A0}"/>
              </a:ext>
            </a:extLst>
          </p:cNvPr>
          <p:cNvSpPr>
            <a:spLocks noGrp="1"/>
          </p:cNvSpPr>
          <p:nvPr>
            <p:ph type="sldNum" sz="quarter" idx="12"/>
          </p:nvPr>
        </p:nvSpPr>
        <p:spPr/>
        <p:txBody>
          <a:bodyPr/>
          <a:lstStyle/>
          <a:p>
            <a:fld id="{0E6D59EA-74EB-4426-9363-A4C6AA2DED66}" type="slidenum">
              <a:rPr lang="en-US" smtClean="0"/>
              <a:t>5</a:t>
            </a:fld>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076BAF5-DDEB-4FD9-846D-E364B544ABF3}"/>
                  </a:ext>
                </a:extLst>
              </p:cNvPr>
              <p:cNvSpPr txBox="1"/>
              <p:nvPr/>
            </p:nvSpPr>
            <p:spPr>
              <a:xfrm>
                <a:off x="4403634" y="2117271"/>
                <a:ext cx="2622577" cy="483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arg</m:t>
                          </m:r>
                        </m:fName>
                        <m:e>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max</m:t>
                                  </m:r>
                                </m:e>
                                <m:lim>
                                  <m:r>
                                    <a:rPr lang="en-US" altLang="zh-CN" sz="2400" b="0" i="1" smtClean="0">
                                      <a:latin typeface="Cambria Math" panose="02040503050406030204" pitchFamily="18" charset="0"/>
                                    </a:rPr>
                                    <m:t>𝑎</m:t>
                                  </m:r>
                                </m:lim>
                              </m:limLow>
                            </m:fNa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e>
                              </m:d>
                            </m:e>
                          </m:func>
                        </m:e>
                      </m:func>
                    </m:oMath>
                  </m:oMathPara>
                </a14:m>
                <a:endParaRPr lang="zh-CN" altLang="en-US" dirty="0"/>
              </a:p>
            </p:txBody>
          </p:sp>
        </mc:Choice>
        <mc:Fallback xmlns="">
          <p:sp>
            <p:nvSpPr>
              <p:cNvPr id="8" name="文本框 7">
                <a:extLst>
                  <a:ext uri="{FF2B5EF4-FFF2-40B4-BE49-F238E27FC236}">
                    <a16:creationId xmlns:a16="http://schemas.microsoft.com/office/drawing/2014/main" id="{A076BAF5-DDEB-4FD9-846D-E364B544ABF3}"/>
                  </a:ext>
                </a:extLst>
              </p:cNvPr>
              <p:cNvSpPr txBox="1">
                <a:spLocks noRot="1" noChangeAspect="1" noMove="1" noResize="1" noEditPoints="1" noAdjustHandles="1" noChangeArrowheads="1" noChangeShapeType="1" noTextEdit="1"/>
              </p:cNvSpPr>
              <p:nvPr/>
            </p:nvSpPr>
            <p:spPr>
              <a:xfrm>
                <a:off x="4403634" y="2117271"/>
                <a:ext cx="2622577" cy="483209"/>
              </a:xfrm>
              <a:prstGeom prst="rect">
                <a:avLst/>
              </a:prstGeom>
              <a:blipFill>
                <a:blip r:embed="rId4"/>
                <a:stretch>
                  <a:fillRect l="-2088"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5311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9608B-DC86-4F51-AD22-B9A346FED7C8}"/>
              </a:ext>
            </a:extLst>
          </p:cNvPr>
          <p:cNvSpPr>
            <a:spLocks noGrp="1"/>
          </p:cNvSpPr>
          <p:nvPr>
            <p:ph type="title"/>
          </p:nvPr>
        </p:nvSpPr>
        <p:spPr/>
        <p:txBody>
          <a:bodyPr/>
          <a:lstStyle/>
          <a:p>
            <a:r>
              <a:rPr lang="en-US" altLang="zh-CN" dirty="0"/>
              <a:t>Action-value method</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A8ABFFB9-AA75-41F0-832C-AE8304C2D8B6}"/>
                  </a:ext>
                </a:extLst>
              </p:cNvPr>
              <p:cNvSpPr>
                <a:spLocks noGrp="1"/>
              </p:cNvSpPr>
              <p:nvPr>
                <p:ph idx="1"/>
              </p:nvPr>
            </p:nvSpPr>
            <p:spPr/>
            <p:txBody>
              <a:bodyPr/>
              <a:lstStyle/>
              <a:p>
                <a:r>
                  <a:rPr lang="en-US" altLang="zh-CN" dirty="0"/>
                  <a:t>A good way is to mix greedy action and random actions.</a:t>
                </a:r>
              </a:p>
              <a:p>
                <a:pPr lvl="1"/>
                <a:r>
                  <a:rPr lang="en-US" altLang="zh-CN" dirty="0"/>
                  <a:t>We will select the greedy action 1−</a:t>
                </a:r>
                <a:r>
                  <a:rPr lang="zh-CN" altLang="en-US" dirty="0"/>
                  <a:t>𝜖 </a:t>
                </a:r>
                <a:r>
                  <a:rPr lang="en-US" altLang="zh-CN" dirty="0"/>
                  <a:t>of the time.</a:t>
                </a:r>
              </a:p>
              <a:p>
                <a:pPr lvl="1"/>
                <a:r>
                  <a:rPr lang="en-US" altLang="zh-CN" dirty="0"/>
                  <a:t>Then a random action </a:t>
                </a:r>
                <a:r>
                  <a:rPr lang="zh-CN" altLang="en-US" dirty="0"/>
                  <a:t>𝜖 </a:t>
                </a:r>
                <a:r>
                  <a:rPr lang="en-US" altLang="zh-CN" dirty="0"/>
                  <a:t>of the time.</a:t>
                </a:r>
              </a:p>
              <a:p>
                <a:r>
                  <a:rPr lang="en-US" altLang="zh-CN" dirty="0"/>
                  <a:t>First, we have to estimate the reward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𝑞</m:t>
                        </m:r>
                      </m:e>
                      <m:sub>
                        <m:r>
                          <a:rPr lang="zh-CN" altLang="en-US" i="1" dirty="0">
                            <a:latin typeface="Cambria Math" panose="02040503050406030204" pitchFamily="18" charset="0"/>
                          </a:rPr>
                          <m:t>∗</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 </m:t>
                    </m:r>
                  </m:oMath>
                </a14:m>
                <a:r>
                  <a:rPr lang="en-US" altLang="zh-CN" dirty="0"/>
                  <a:t>for each action </a:t>
                </a:r>
                <a14:m>
                  <m:oMath xmlns:m="http://schemas.openxmlformats.org/officeDocument/2006/math">
                    <m:r>
                      <a:rPr lang="en-US" altLang="zh-CN" b="0" i="1" smtClean="0">
                        <a:latin typeface="Cambria Math" panose="02040503050406030204" pitchFamily="18" charset="0"/>
                      </a:rPr>
                      <m:t>𝑎</m:t>
                    </m:r>
                  </m:oMath>
                </a14:m>
                <a:r>
                  <a:rPr lang="en-US" altLang="zh-CN" dirty="0"/>
                  <a:t>. The estimated value of </a:t>
                </a:r>
                <a:r>
                  <a:rPr lang="zh-CN" altLang="en-US" dirty="0"/>
                  <a:t>𝑎 </a:t>
                </a:r>
                <a:r>
                  <a:rPr lang="en-US" altLang="zh-CN" dirty="0"/>
                  <a:t>at time </a:t>
                </a:r>
                <a:r>
                  <a:rPr lang="zh-CN" altLang="en-US" dirty="0"/>
                  <a:t>𝑡 </a:t>
                </a:r>
                <a:r>
                  <a:rPr lang="en-US" altLang="zh-CN" dirty="0"/>
                  <a:t>is denoted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𝑄</m:t>
                        </m:r>
                      </m:e>
                      <m:sub>
                        <m:r>
                          <a:rPr lang="zh-CN" altLang="en-US" i="1" dirty="0">
                            <a:latin typeface="Cambria Math" panose="02040503050406030204" pitchFamily="18" charset="0"/>
                          </a:rPr>
                          <m:t>𝑡</m:t>
                        </m:r>
                      </m:sub>
                    </m:sSub>
                    <m:r>
                      <a:rPr lang="en-US" altLang="zh-CN" i="1" dirty="0">
                        <a:latin typeface="Cambria Math" panose="02040503050406030204" pitchFamily="18" charset="0"/>
                      </a:rPr>
                      <m:t>(</m:t>
                    </m:r>
                    <m:r>
                      <a:rPr lang="zh-CN" altLang="en-US" i="1" dirty="0">
                        <a:latin typeface="Cambria Math" panose="02040503050406030204" pitchFamily="18" charset="0"/>
                      </a:rPr>
                      <m:t>𝑎</m:t>
                    </m:r>
                    <m:r>
                      <a:rPr lang="en-US" altLang="zh-CN" i="1" dirty="0">
                        <a:latin typeface="Cambria Math" panose="02040503050406030204" pitchFamily="18" charset="0"/>
                      </a:rPr>
                      <m:t>)</m:t>
                    </m:r>
                  </m:oMath>
                </a14:m>
                <a:r>
                  <a:rPr lang="en-US" altLang="zh-CN" dirty="0"/>
                  <a:t>.</a:t>
                </a:r>
              </a:p>
              <a:p>
                <a:endParaRPr lang="zh-CN" altLang="en-US" dirty="0"/>
              </a:p>
            </p:txBody>
          </p:sp>
        </mc:Choice>
        <mc:Fallback xmlns="">
          <p:sp>
            <p:nvSpPr>
              <p:cNvPr id="7" name="内容占位符 6">
                <a:extLst>
                  <a:ext uri="{FF2B5EF4-FFF2-40B4-BE49-F238E27FC236}">
                    <a16:creationId xmlns:a16="http://schemas.microsoft.com/office/drawing/2014/main" id="{A8ABFFB9-AA75-41F0-832C-AE8304C2D8B6}"/>
                  </a:ext>
                </a:extLst>
              </p:cNvPr>
              <p:cNvSpPr>
                <a:spLocks noGrp="1" noRot="1" noChangeAspect="1" noMove="1" noResize="1" noEditPoints="1" noAdjustHandles="1" noChangeArrowheads="1" noChangeShapeType="1" noTextEdit="1"/>
              </p:cNvSpPr>
              <p:nvPr>
                <p:ph idx="1"/>
              </p:nvPr>
            </p:nvSpPr>
            <p:spPr>
              <a:blipFill>
                <a:blip r:embed="rId3"/>
                <a:stretch>
                  <a:fillRect l="-869" t="-1779" r="-1412"/>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B972E787-DC95-496A-9170-14362CEF3126}"/>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FDBC5D6B-5CFF-40C7-A382-AC609F8E3C90}"/>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D6151AD2-ABD2-445F-85F7-59C66F43B254}"/>
              </a:ext>
            </a:extLst>
          </p:cNvPr>
          <p:cNvSpPr>
            <a:spLocks noGrp="1"/>
          </p:cNvSpPr>
          <p:nvPr>
            <p:ph type="sldNum" sz="quarter" idx="12"/>
          </p:nvPr>
        </p:nvSpPr>
        <p:spPr/>
        <p:txBody>
          <a:bodyPr/>
          <a:lstStyle/>
          <a:p>
            <a:fld id="{0E6D59EA-74EB-4426-9363-A4C6AA2DED66}" type="slidenum">
              <a:rPr lang="en-US" smtClean="0"/>
              <a:t>6</a:t>
            </a:fld>
            <a:endParaRPr 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C347F27-F051-41C9-812F-4B3627EF9DB7}"/>
                  </a:ext>
                </a:extLst>
              </p:cNvPr>
              <p:cNvSpPr txBox="1"/>
              <p:nvPr/>
            </p:nvSpPr>
            <p:spPr>
              <a:xfrm>
                <a:off x="1165283" y="3429000"/>
                <a:ext cx="9233362" cy="852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m:rPr>
                              <m:nor/>
                            </m:rPr>
                            <a:rPr lang="en-US" altLang="zh-CN" sz="2400" b="0" i="0" smtClean="0">
                              <a:latin typeface="Cambria Math" panose="02040503050406030204" pitchFamily="18" charset="0"/>
                            </a:rPr>
                            <m:t>sum</m:t>
                          </m:r>
                          <m:r>
                            <m:rPr>
                              <m:nor/>
                            </m:rPr>
                            <a:rPr lang="en-US" altLang="zh-CN" sz="2400" b="0" i="0" smtClean="0">
                              <a:latin typeface="Cambria Math" panose="02040503050406030204" pitchFamily="18" charset="0"/>
                            </a:rPr>
                            <m:t> </m:t>
                          </m:r>
                          <m:r>
                            <m:rPr>
                              <m:nor/>
                            </m:rPr>
                            <a:rPr lang="en-US" altLang="zh-CN" sz="2400" b="0" i="0" smtClean="0">
                              <a:latin typeface="Cambria Math" panose="02040503050406030204" pitchFamily="18" charset="0"/>
                            </a:rPr>
                            <m:t>of</m:t>
                          </m:r>
                          <m:r>
                            <m:rPr>
                              <m:nor/>
                            </m:rPr>
                            <a:rPr lang="en-US" altLang="zh-CN" sz="2400" b="0" i="0" smtClean="0">
                              <a:latin typeface="Cambria Math" panose="02040503050406030204" pitchFamily="18" charset="0"/>
                            </a:rPr>
                            <m:t> </m:t>
                          </m:r>
                          <m:r>
                            <m:rPr>
                              <m:nor/>
                            </m:rPr>
                            <a:rPr lang="en-US" altLang="zh-CN" sz="2400" b="0" i="0" smtClean="0">
                              <a:latin typeface="Cambria Math" panose="02040503050406030204" pitchFamily="18" charset="0"/>
                            </a:rPr>
                            <m:t>rewards</m:t>
                          </m:r>
                          <m:r>
                            <m:rPr>
                              <m:nor/>
                            </m:rPr>
                            <a:rPr lang="en-US" altLang="zh-CN" sz="2400" b="0" i="0" smtClean="0">
                              <a:latin typeface="Cambria Math" panose="02040503050406030204" pitchFamily="18" charset="0"/>
                            </a:rPr>
                            <m:t> </m:t>
                          </m:r>
                          <m:r>
                            <m:rPr>
                              <m:nor/>
                            </m:rPr>
                            <a:rPr lang="en-US" altLang="zh-CN" sz="2400" b="0" i="0" smtClean="0">
                              <a:latin typeface="Cambria Math" panose="02040503050406030204" pitchFamily="18" charset="0"/>
                            </a:rPr>
                            <m:t>when</m:t>
                          </m:r>
                          <m:r>
                            <m:rPr>
                              <m:nor/>
                            </m:rP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 </m:t>
                          </m:r>
                          <m:r>
                            <m:rPr>
                              <m:nor/>
                            </m:rPr>
                            <a:rPr lang="en-US" altLang="zh-CN" sz="2400" b="0" i="0" smtClean="0">
                              <a:latin typeface="Cambria Math" panose="02040503050406030204" pitchFamily="18" charset="0"/>
                            </a:rPr>
                            <m:t>taken</m:t>
                          </m:r>
                          <m:r>
                            <m:rPr>
                              <m:nor/>
                            </m:rPr>
                            <a:rPr lang="en-US" altLang="zh-CN" sz="2400" b="0" i="0" smtClean="0">
                              <a:latin typeface="Cambria Math" panose="02040503050406030204" pitchFamily="18" charset="0"/>
                            </a:rPr>
                            <m:t> </m:t>
                          </m:r>
                          <m:r>
                            <m:rPr>
                              <m:nor/>
                            </m:rPr>
                            <a:rPr lang="en-US" altLang="zh-CN" sz="2400" b="0" i="0" smtClean="0">
                              <a:latin typeface="Cambria Math" panose="02040503050406030204" pitchFamily="18" charset="0"/>
                            </a:rPr>
                            <m:t>prior</m:t>
                          </m:r>
                          <m:r>
                            <m:rPr>
                              <m:nor/>
                            </m:rPr>
                            <a:rPr lang="en-US" altLang="zh-CN" sz="2400" b="0" i="0" smtClean="0">
                              <a:latin typeface="Cambria Math" panose="02040503050406030204" pitchFamily="18" charset="0"/>
                            </a:rPr>
                            <m:t> </m:t>
                          </m:r>
                          <m:r>
                            <m:rPr>
                              <m:nor/>
                            </m:rPr>
                            <a:rPr lang="en-US" altLang="zh-CN" sz="2400" b="0" i="0" smtClean="0">
                              <a:latin typeface="Cambria Math" panose="02040503050406030204" pitchFamily="18" charset="0"/>
                            </a:rPr>
                            <m:t>to</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num>
                        <m:den>
                          <m:r>
                            <m:rPr>
                              <m:nor/>
                            </m:rPr>
                            <a:rPr lang="en-US" altLang="zh-CN" sz="2400" b="0" i="0" smtClean="0">
                              <a:latin typeface="Cambria Math" panose="02040503050406030204" pitchFamily="18" charset="0"/>
                            </a:rPr>
                            <m:t>number</m:t>
                          </m:r>
                          <m:r>
                            <m:rPr>
                              <m:nor/>
                            </m:rPr>
                            <a:rPr lang="en-US" altLang="zh-CN" sz="2400" b="0" i="0" smtClean="0">
                              <a:latin typeface="Cambria Math" panose="02040503050406030204" pitchFamily="18" charset="0"/>
                            </a:rPr>
                            <m:t> </m:t>
                          </m:r>
                          <m:r>
                            <m:rPr>
                              <m:nor/>
                            </m:rPr>
                            <a:rPr lang="en-US" altLang="zh-CN" sz="2400">
                              <a:latin typeface="Cambria Math" panose="02040503050406030204" pitchFamily="18" charset="0"/>
                            </a:rPr>
                            <m:t>of</m:t>
                          </m:r>
                          <m:r>
                            <m:rPr>
                              <m:nor/>
                            </m:rPr>
                            <a:rPr lang="en-US" altLang="zh-CN" sz="2400">
                              <a:latin typeface="Cambria Math" panose="02040503050406030204" pitchFamily="18" charset="0"/>
                            </a:rPr>
                            <m:t> </m:t>
                          </m:r>
                          <m:r>
                            <m:rPr>
                              <m:nor/>
                            </m:rPr>
                            <a:rPr lang="en-US" altLang="zh-CN" sz="2400" b="0" i="0" smtClean="0">
                              <a:latin typeface="Cambria Math" panose="02040503050406030204" pitchFamily="18" charset="0"/>
                            </a:rPr>
                            <m:t>times</m:t>
                          </m:r>
                          <m:r>
                            <m:rPr>
                              <m:nor/>
                            </m:rPr>
                            <a:rPr lang="en-US" altLang="zh-CN" sz="2400">
                              <a:latin typeface="Cambria Math" panose="02040503050406030204" pitchFamily="18" charset="0"/>
                            </a:rPr>
                            <m:t> </m:t>
                          </m:r>
                          <m:r>
                            <a:rPr lang="en-US" altLang="zh-CN" sz="2400" i="1">
                              <a:latin typeface="Cambria Math" panose="02040503050406030204" pitchFamily="18" charset="0"/>
                            </a:rPr>
                            <m:t>𝑎</m:t>
                          </m:r>
                          <m:r>
                            <a:rPr lang="en-US" altLang="zh-CN" sz="2400" i="1">
                              <a:latin typeface="Cambria Math" panose="02040503050406030204" pitchFamily="18" charset="0"/>
                            </a:rPr>
                            <m:t> </m:t>
                          </m:r>
                          <m:r>
                            <m:rPr>
                              <m:nor/>
                            </m:rPr>
                            <a:rPr lang="en-US" altLang="zh-CN" sz="2400">
                              <a:latin typeface="Cambria Math" panose="02040503050406030204" pitchFamily="18" charset="0"/>
                            </a:rPr>
                            <m:t>taken</m:t>
                          </m:r>
                          <m:r>
                            <m:rPr>
                              <m:nor/>
                            </m:rPr>
                            <a:rPr lang="en-US" altLang="zh-CN" sz="2400">
                              <a:latin typeface="Cambria Math" panose="02040503050406030204" pitchFamily="18" charset="0"/>
                            </a:rPr>
                            <m:t> </m:t>
                          </m:r>
                          <m:r>
                            <m:rPr>
                              <m:nor/>
                            </m:rPr>
                            <a:rPr lang="en-US" altLang="zh-CN" sz="2400">
                              <a:latin typeface="Cambria Math" panose="02040503050406030204" pitchFamily="18" charset="0"/>
                            </a:rPr>
                            <m:t>prior</m:t>
                          </m:r>
                          <m:r>
                            <m:rPr>
                              <m:nor/>
                            </m:rPr>
                            <a:rPr lang="en-US" altLang="zh-CN" sz="2400">
                              <a:latin typeface="Cambria Math" panose="02040503050406030204" pitchFamily="18" charset="0"/>
                            </a:rPr>
                            <m:t> </m:t>
                          </m:r>
                          <m:r>
                            <m:rPr>
                              <m:nor/>
                            </m:rPr>
                            <a:rPr lang="en-US" altLang="zh-CN" sz="2400">
                              <a:latin typeface="Cambria Math" panose="02040503050406030204" pitchFamily="18" charset="0"/>
                            </a:rPr>
                            <m:t>to</m:t>
                          </m:r>
                          <m:r>
                            <a:rPr lang="en-US" altLang="zh-CN" sz="2400" i="1">
                              <a:latin typeface="Cambria Math" panose="02040503050406030204" pitchFamily="18" charset="0"/>
                            </a:rPr>
                            <m:t> </m:t>
                          </m:r>
                          <m:r>
                            <a:rPr lang="en-US" altLang="zh-CN" sz="2400" i="1">
                              <a:latin typeface="Cambria Math" panose="02040503050406030204" pitchFamily="18" charset="0"/>
                            </a:rPr>
                            <m:t>𝑡</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nary>
                            <m:naryPr>
                              <m:chr m:val="∑"/>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𝑡</m:t>
                              </m:r>
                              <m:r>
                                <a:rPr lang="en-US" altLang="zh-CN" sz="2400" i="1">
                                  <a:latin typeface="Cambria Math" panose="02040503050406030204" pitchFamily="18" charset="0"/>
                                </a:rPr>
                                <m:t>−1</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𝕀</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𝐴</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e>
                          </m:nary>
                        </m:num>
                        <m:den>
                          <m:nary>
                            <m:naryPr>
                              <m:chr m:val="∑"/>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p>
                            <m:e>
                              <m:r>
                                <a:rPr lang="en-US" altLang="zh-CN" sz="2400" i="1">
                                  <a:latin typeface="Cambria Math" panose="02040503050406030204" pitchFamily="18" charset="0"/>
                                </a:rPr>
                                <m:t>𝕀</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e>
                          </m:nary>
                        </m:den>
                      </m:f>
                    </m:oMath>
                  </m:oMathPara>
                </a14:m>
                <a:endParaRPr lang="zh-CN" altLang="en-US" dirty="0"/>
              </a:p>
            </p:txBody>
          </p:sp>
        </mc:Choice>
        <mc:Fallback xmlns="">
          <p:sp>
            <p:nvSpPr>
              <p:cNvPr id="8" name="文本框 7">
                <a:extLst>
                  <a:ext uri="{FF2B5EF4-FFF2-40B4-BE49-F238E27FC236}">
                    <a16:creationId xmlns:a16="http://schemas.microsoft.com/office/drawing/2014/main" id="{EC347F27-F051-41C9-812F-4B3627EF9DB7}"/>
                  </a:ext>
                </a:extLst>
              </p:cNvPr>
              <p:cNvSpPr txBox="1">
                <a:spLocks noRot="1" noChangeAspect="1" noMove="1" noResize="1" noEditPoints="1" noAdjustHandles="1" noChangeArrowheads="1" noChangeShapeType="1" noTextEdit="1"/>
              </p:cNvSpPr>
              <p:nvPr/>
            </p:nvSpPr>
            <p:spPr>
              <a:xfrm>
                <a:off x="1165283" y="3429000"/>
                <a:ext cx="9233362" cy="85299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1141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B30883-9471-43AF-95F4-3D7D9821CD5A}"/>
              </a:ext>
            </a:extLst>
          </p:cNvPr>
          <p:cNvSpPr>
            <a:spLocks noGrp="1"/>
          </p:cNvSpPr>
          <p:nvPr>
            <p:ph type="title"/>
          </p:nvPr>
        </p:nvSpPr>
        <p:spPr/>
        <p:txBody>
          <a:bodyPr/>
          <a:lstStyle/>
          <a:p>
            <a:r>
              <a:rPr lang="en-US" altLang="zh-CN" dirty="0"/>
              <a:t>Action-value method</a:t>
            </a:r>
            <a:endParaRPr lang="zh-CN" altLang="en-US" dirty="0"/>
          </a:p>
        </p:txBody>
      </p:sp>
      <p:sp>
        <p:nvSpPr>
          <p:cNvPr id="3" name="内容占位符 2">
            <a:extLst>
              <a:ext uri="{FF2B5EF4-FFF2-40B4-BE49-F238E27FC236}">
                <a16:creationId xmlns:a16="http://schemas.microsoft.com/office/drawing/2014/main" id="{FB234A49-2B19-48DC-ABEF-A9CA46E23135}"/>
              </a:ext>
            </a:extLst>
          </p:cNvPr>
          <p:cNvSpPr>
            <a:spLocks noGrp="1"/>
          </p:cNvSpPr>
          <p:nvPr>
            <p:ph idx="1"/>
          </p:nvPr>
        </p:nvSpPr>
        <p:spPr/>
        <p:txBody>
          <a:bodyPr/>
          <a:lstStyle/>
          <a:p>
            <a:r>
              <a:rPr lang="en-US" altLang="zh-CN" dirty="0"/>
              <a:t>Let us simulate a few actions and results:</a:t>
            </a:r>
          </a:p>
          <a:p>
            <a:endParaRPr lang="zh-CN" altLang="en-US" dirty="0"/>
          </a:p>
        </p:txBody>
      </p:sp>
      <p:sp>
        <p:nvSpPr>
          <p:cNvPr id="4" name="日期占位符 3">
            <a:extLst>
              <a:ext uri="{FF2B5EF4-FFF2-40B4-BE49-F238E27FC236}">
                <a16:creationId xmlns:a16="http://schemas.microsoft.com/office/drawing/2014/main" id="{C0ED6CE6-F47F-4710-AF10-DCC681DA8614}"/>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302B869A-8AA8-4E78-9D9D-5949BE08704C}"/>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F4AE70AB-2B69-44E6-9F51-E20C9095AFA6}"/>
              </a:ext>
            </a:extLst>
          </p:cNvPr>
          <p:cNvSpPr>
            <a:spLocks noGrp="1"/>
          </p:cNvSpPr>
          <p:nvPr>
            <p:ph type="sldNum" sz="quarter" idx="12"/>
          </p:nvPr>
        </p:nvSpPr>
        <p:spPr/>
        <p:txBody>
          <a:bodyPr/>
          <a:lstStyle/>
          <a:p>
            <a:fld id="{0E6D59EA-74EB-4426-9363-A4C6AA2DED66}" type="slidenum">
              <a:rPr lang="en-US" smtClean="0"/>
              <a:t>7</a:t>
            </a:fld>
            <a:endParaRPr lang="en-US"/>
          </a:p>
        </p:txBody>
      </p:sp>
      <p:pic>
        <p:nvPicPr>
          <p:cNvPr id="1026" name="Picture 2" descr="../../_images/multi-armed-bandit-simplified.png">
            <a:extLst>
              <a:ext uri="{FF2B5EF4-FFF2-40B4-BE49-F238E27FC236}">
                <a16:creationId xmlns:a16="http://schemas.microsoft.com/office/drawing/2014/main" id="{8A4EB7EF-0526-4C73-8F1E-62EB8F9A0B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075" y="2547716"/>
            <a:ext cx="2785715" cy="2338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eople.stfx.ca/jdelamer/courses/csci-531/_images/mab-example.png">
            <a:extLst>
              <a:ext uri="{FF2B5EF4-FFF2-40B4-BE49-F238E27FC236}">
                <a16:creationId xmlns:a16="http://schemas.microsoft.com/office/drawing/2014/main" id="{E6335C0F-E211-41B5-BB9A-E18D1FC30D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9051" y="1617571"/>
            <a:ext cx="8266247" cy="5210884"/>
          </a:xfrm>
          <a:prstGeom prst="rect">
            <a:avLst/>
          </a:prstGeom>
          <a:noFill/>
          <a:extLst>
            <a:ext uri="{909E8E84-426E-40DD-AFC4-6F175D3DCCD1}">
              <a14:hiddenFill xmlns:a14="http://schemas.microsoft.com/office/drawing/2010/main">
                <a:solidFill>
                  <a:srgbClr val="FFFFFF"/>
                </a:solidFill>
              </a14:hiddenFill>
            </a:ext>
          </a:extLst>
        </p:spPr>
      </p:pic>
      <p:sp>
        <p:nvSpPr>
          <p:cNvPr id="7" name="箭头: 右 6">
            <a:extLst>
              <a:ext uri="{FF2B5EF4-FFF2-40B4-BE49-F238E27FC236}">
                <a16:creationId xmlns:a16="http://schemas.microsoft.com/office/drawing/2014/main" id="{8C429CF4-BBAD-4940-9314-4C87585315B2}"/>
              </a:ext>
            </a:extLst>
          </p:cNvPr>
          <p:cNvSpPr/>
          <p:nvPr/>
        </p:nvSpPr>
        <p:spPr>
          <a:xfrm>
            <a:off x="3248025" y="2930079"/>
            <a:ext cx="321526" cy="257175"/>
          </a:xfrm>
          <a:prstGeom prst="righ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01904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3BE7F-4AF8-4681-A601-F0DBC2B4D217}"/>
              </a:ext>
            </a:extLst>
          </p:cNvPr>
          <p:cNvSpPr>
            <a:spLocks noGrp="1"/>
          </p:cNvSpPr>
          <p:nvPr>
            <p:ph type="title"/>
          </p:nvPr>
        </p:nvSpPr>
        <p:spPr/>
        <p:txBody>
          <a:bodyPr/>
          <a:lstStyle/>
          <a:p>
            <a:r>
              <a:rPr lang="en-US" altLang="zh-CN" dirty="0"/>
              <a:t>Action-value method</a:t>
            </a:r>
            <a:endParaRPr lang="zh-CN" altLang="en-US" dirty="0"/>
          </a:p>
        </p:txBody>
      </p:sp>
      <p:sp>
        <p:nvSpPr>
          <p:cNvPr id="3" name="内容占位符 2">
            <a:extLst>
              <a:ext uri="{FF2B5EF4-FFF2-40B4-BE49-F238E27FC236}">
                <a16:creationId xmlns:a16="http://schemas.microsoft.com/office/drawing/2014/main" id="{0AB74BFB-71F3-4037-88BC-BF18AD27A713}"/>
              </a:ext>
            </a:extLst>
          </p:cNvPr>
          <p:cNvSpPr>
            <a:spLocks noGrp="1"/>
          </p:cNvSpPr>
          <p:nvPr>
            <p:ph idx="1"/>
          </p:nvPr>
        </p:nvSpPr>
        <p:spPr/>
        <p:txBody>
          <a:bodyPr/>
          <a:lstStyle/>
          <a:p>
            <a:r>
              <a:rPr lang="en-US" altLang="zh-CN" dirty="0"/>
              <a:t>Based on these results:</a:t>
            </a:r>
          </a:p>
          <a:p>
            <a:pPr lvl="1"/>
            <a:r>
              <a:rPr lang="en-US" altLang="zh-CN" dirty="0"/>
              <a:t>Decide which button (action) you would push</a:t>
            </a:r>
          </a:p>
          <a:p>
            <a:pPr lvl="1"/>
            <a:r>
              <a:rPr lang="en-US" altLang="zh-CN" dirty="0"/>
              <a:t>Justify why</a:t>
            </a:r>
          </a:p>
          <a:p>
            <a:endParaRPr lang="zh-CN" altLang="en-US" dirty="0"/>
          </a:p>
        </p:txBody>
      </p:sp>
      <p:sp>
        <p:nvSpPr>
          <p:cNvPr id="4" name="日期占位符 3">
            <a:extLst>
              <a:ext uri="{FF2B5EF4-FFF2-40B4-BE49-F238E27FC236}">
                <a16:creationId xmlns:a16="http://schemas.microsoft.com/office/drawing/2014/main" id="{68E80DB5-1060-4395-A99A-C7CA2A615939}"/>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1C2EBD77-5220-49F3-96F7-B459C46C0B1C}"/>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FA2818CC-AAEE-41F4-A950-E0221132AF53}"/>
              </a:ext>
            </a:extLst>
          </p:cNvPr>
          <p:cNvSpPr>
            <a:spLocks noGrp="1"/>
          </p:cNvSpPr>
          <p:nvPr>
            <p:ph type="sldNum" sz="quarter" idx="12"/>
          </p:nvPr>
        </p:nvSpPr>
        <p:spPr/>
        <p:txBody>
          <a:bodyPr/>
          <a:lstStyle/>
          <a:p>
            <a:fld id="{0E6D59EA-74EB-4426-9363-A4C6AA2DED66}" type="slidenum">
              <a:rPr lang="en-US" smtClean="0"/>
              <a:t>8</a:t>
            </a:fld>
            <a:endParaRPr lang="en-US"/>
          </a:p>
        </p:txBody>
      </p:sp>
      <p:pic>
        <p:nvPicPr>
          <p:cNvPr id="7" name="Picture 2" descr="https://people.stfx.ca/jdelamer/courses/csci-531/_images/mab-example-expected.png">
            <a:extLst>
              <a:ext uri="{FF2B5EF4-FFF2-40B4-BE49-F238E27FC236}">
                <a16:creationId xmlns:a16="http://schemas.microsoft.com/office/drawing/2014/main" id="{4CB5CE07-3EEA-483B-8E02-A3605C800C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6350"/>
            <a:ext cx="12192000" cy="229235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14944EA4-65B1-4188-BC86-53AEC9A5C3FC}"/>
              </a:ext>
            </a:extLst>
          </p:cNvPr>
          <p:cNvSpPr/>
          <p:nvPr/>
        </p:nvSpPr>
        <p:spPr>
          <a:xfrm>
            <a:off x="373533" y="3115117"/>
            <a:ext cx="11396662" cy="424732"/>
          </a:xfrm>
          <a:prstGeom prst="rect">
            <a:avLst/>
          </a:prstGeom>
        </p:spPr>
        <p:txBody>
          <a:bodyPr wrap="square">
            <a:spAutoFit/>
          </a:bodyPr>
          <a:lstStyle/>
          <a:p>
            <a:pPr marL="91440" lvl="0" indent="-91440" defTabSz="914400">
              <a:lnSpc>
                <a:spcPct val="90000"/>
              </a:lnSpc>
              <a:spcBef>
                <a:spcPts val="1200"/>
              </a:spcBef>
              <a:spcAft>
                <a:spcPts val="200"/>
              </a:spcAft>
              <a:buClr>
                <a:srgbClr val="E48312"/>
              </a:buClr>
              <a:buSzPct val="100000"/>
              <a:buFont typeface="Calibri" panose="020F0502020204030204" pitchFamily="34" charset="0"/>
              <a:buChar char=" "/>
            </a:pPr>
            <a:r>
              <a:rPr lang="en-US" altLang="zh-CN" sz="2400" dirty="0">
                <a:solidFill>
                  <a:srgbClr val="000000">
                    <a:lumMod val="75000"/>
                    <a:lumOff val="25000"/>
                  </a:srgbClr>
                </a:solidFill>
              </a:rPr>
              <a:t>If we take back the previous activity and calculate the </a:t>
            </a:r>
            <a:r>
              <a:rPr lang="zh-CN" altLang="en-US" sz="2400" dirty="0">
                <a:solidFill>
                  <a:srgbClr val="000000">
                    <a:lumMod val="75000"/>
                    <a:lumOff val="25000"/>
                  </a:srgbClr>
                </a:solidFill>
              </a:rPr>
              <a:t>𝑄</a:t>
            </a:r>
            <a:r>
              <a:rPr lang="en-US" altLang="zh-CN" sz="2400" dirty="0">
                <a:solidFill>
                  <a:srgbClr val="000000">
                    <a:lumMod val="75000"/>
                    <a:lumOff val="25000"/>
                  </a:srgbClr>
                </a:solidFill>
              </a:rPr>
              <a:t>-values we obtain the following:</a:t>
            </a:r>
            <a:endParaRPr lang="zh-CN" altLang="en-US" sz="2400" dirty="0">
              <a:solidFill>
                <a:srgbClr val="000000">
                  <a:lumMod val="75000"/>
                  <a:lumOff val="25000"/>
                </a:srgbClr>
              </a:solidFill>
            </a:endParaRPr>
          </a:p>
        </p:txBody>
      </p:sp>
    </p:spTree>
    <p:extLst>
      <p:ext uri="{BB962C8B-B14F-4D97-AF65-F5344CB8AC3E}">
        <p14:creationId xmlns:p14="http://schemas.microsoft.com/office/powerpoint/2010/main" val="136662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FF9C7-AE8B-4557-882F-C9E80BF26888}"/>
              </a:ext>
            </a:extLst>
          </p:cNvPr>
          <p:cNvSpPr>
            <a:spLocks noGrp="1"/>
          </p:cNvSpPr>
          <p:nvPr>
            <p:ph type="title"/>
          </p:nvPr>
        </p:nvSpPr>
        <p:spPr/>
        <p:txBody>
          <a:bodyPr/>
          <a:lstStyle/>
          <a:p>
            <a:r>
              <a:rPr lang="en-US" altLang="zh-CN" dirty="0"/>
              <a:t>Action-value method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B1F7D9-3581-4122-BA6D-CC27EB0E3986}"/>
                  </a:ext>
                </a:extLst>
              </p:cNvPr>
              <p:cNvSpPr>
                <a:spLocks noGrp="1"/>
              </p:cNvSpPr>
              <p:nvPr>
                <p:ph idx="1"/>
              </p:nvPr>
            </p:nvSpPr>
            <p:spPr/>
            <p:txBody>
              <a:bodyPr/>
              <a:lstStyle/>
              <a:p>
                <a:r>
                  <a:rPr lang="en-US" altLang="zh-CN" dirty="0"/>
                  <a:t>Incremental implementation</a:t>
                </a:r>
              </a:p>
              <a:p>
                <a:r>
                  <a:rPr lang="en-US" altLang="zh-CN" dirty="0"/>
                  <a:t>We need to execute each action a very large number of times.</a:t>
                </a:r>
              </a:p>
              <a:p>
                <a:r>
                  <a:rPr lang="en-US" altLang="zh-CN" dirty="0"/>
                  <a:t>So, it is important to investigate how the reward can be computed efficiently.</a:t>
                </a:r>
              </a:p>
              <a:p>
                <a:r>
                  <a:rPr lang="en-US" altLang="zh-CN" dirty="0"/>
                  <a:t>Consider a problem with a single action:</a:t>
                </a:r>
              </a:p>
              <a:p>
                <a:pPr lvl="1"/>
                <a:r>
                  <a:rPr lang="en-US" altLang="zh-CN" dirty="0"/>
                  <a:t>Let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𝑅</m:t>
                        </m:r>
                      </m:e>
                      <m:sub>
                        <m:r>
                          <a:rPr lang="zh-CN" altLang="en-US" i="1" dirty="0" smtClean="0">
                            <a:latin typeface="Cambria Math" panose="02040503050406030204" pitchFamily="18" charset="0"/>
                          </a:rPr>
                          <m:t>𝑖</m:t>
                        </m:r>
                      </m:sub>
                    </m:sSub>
                  </m:oMath>
                </a14:m>
                <a:r>
                  <a:rPr lang="zh-CN" altLang="en-US" dirty="0"/>
                  <a:t> </a:t>
                </a:r>
                <a:r>
                  <a:rPr lang="en-US" altLang="zh-CN" dirty="0"/>
                  <a:t>the reward received after the </a:t>
                </a:r>
                <a:r>
                  <a:rPr lang="zh-CN" altLang="en-US" dirty="0"/>
                  <a:t>𝑖</a:t>
                </a:r>
                <a:r>
                  <a:rPr lang="en-US" altLang="zh-CN" dirty="0" err="1"/>
                  <a:t>th</a:t>
                </a:r>
                <a:r>
                  <a:rPr lang="en-US" altLang="zh-CN" dirty="0"/>
                  <a:t> action.</a:t>
                </a:r>
              </a:p>
              <a:p>
                <a:pPr lvl="1"/>
                <a:r>
                  <a:rPr lang="en-US" altLang="zh-CN" dirty="0"/>
                  <a:t>Let </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𝑄</m:t>
                        </m:r>
                      </m:e>
                      <m:sub>
                        <m:r>
                          <a:rPr lang="zh-CN" altLang="en-US" i="1" dirty="0" smtClean="0">
                            <a:latin typeface="Cambria Math" panose="02040503050406030204" pitchFamily="18" charset="0"/>
                          </a:rPr>
                          <m:t>𝑛</m:t>
                        </m:r>
                      </m:sub>
                    </m:sSub>
                  </m:oMath>
                </a14:m>
                <a:r>
                  <a:rPr lang="zh-CN" altLang="en-US" dirty="0"/>
                  <a:t> </a:t>
                </a:r>
                <a:r>
                  <a:rPr lang="en-US" altLang="zh-CN" dirty="0"/>
                  <a:t>denote the estimate of this action after being selected </a:t>
                </a:r>
                <a:r>
                  <a:rPr lang="zh-CN" altLang="en-US" dirty="0"/>
                  <a:t>𝑛−</a:t>
                </a:r>
                <a:r>
                  <a:rPr lang="en-US" altLang="zh-CN" dirty="0"/>
                  <a:t>1 times.</a:t>
                </a:r>
              </a:p>
              <a:p>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𝑄</m:t>
                        </m:r>
                      </m:e>
                      <m:sub>
                        <m:r>
                          <a:rPr lang="zh-CN" altLang="en-US" i="1" dirty="0" smtClean="0">
                            <a:latin typeface="Cambria Math" panose="02040503050406030204" pitchFamily="18" charset="0"/>
                          </a:rPr>
                          <m:t>𝑛</m:t>
                        </m:r>
                      </m:sub>
                    </m:sSub>
                  </m:oMath>
                </a14:m>
                <a:r>
                  <a:rPr lang="zh-CN" altLang="en-US" dirty="0"/>
                  <a:t> </a:t>
                </a:r>
                <a:r>
                  <a:rPr lang="en-US" altLang="zh-CN" dirty="0"/>
                  <a:t>can be written:</a:t>
                </a:r>
              </a:p>
              <a:p>
                <a:endParaRPr lang="zh-CN" altLang="en-US" dirty="0"/>
              </a:p>
            </p:txBody>
          </p:sp>
        </mc:Choice>
        <mc:Fallback xmlns="">
          <p:sp>
            <p:nvSpPr>
              <p:cNvPr id="3" name="内容占位符 2">
                <a:extLst>
                  <a:ext uri="{FF2B5EF4-FFF2-40B4-BE49-F238E27FC236}">
                    <a16:creationId xmlns:a16="http://schemas.microsoft.com/office/drawing/2014/main" id="{C0B1F7D9-3581-4122-BA6D-CC27EB0E3986}"/>
                  </a:ext>
                </a:extLst>
              </p:cNvPr>
              <p:cNvSpPr>
                <a:spLocks noGrp="1" noRot="1" noChangeAspect="1" noMove="1" noResize="1" noEditPoints="1" noAdjustHandles="1" noChangeArrowheads="1" noChangeShapeType="1" noTextEdit="1"/>
              </p:cNvSpPr>
              <p:nvPr>
                <p:ph idx="1"/>
              </p:nvPr>
            </p:nvSpPr>
            <p:spPr>
              <a:blipFill>
                <a:blip r:embed="rId2"/>
                <a:stretch>
                  <a:fillRect l="-869" t="-177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382AE2F8-EB1A-4071-9977-02D4CE9F7E11}"/>
              </a:ext>
            </a:extLst>
          </p:cNvPr>
          <p:cNvSpPr>
            <a:spLocks noGrp="1"/>
          </p:cNvSpPr>
          <p:nvPr>
            <p:ph type="dt" sz="half" idx="10"/>
          </p:nvPr>
        </p:nvSpPr>
        <p:spPr/>
        <p:txBody>
          <a:bodyPr/>
          <a:lstStyle/>
          <a:p>
            <a:fld id="{568E3CEA-F198-483E-B136-E6DE4D19DBBA}" type="datetime1">
              <a:rPr lang="en-US" smtClean="0"/>
              <a:t>7/31/2024</a:t>
            </a:fld>
            <a:endParaRPr lang="en-US"/>
          </a:p>
        </p:txBody>
      </p:sp>
      <p:sp>
        <p:nvSpPr>
          <p:cNvPr id="5" name="页脚占位符 4">
            <a:extLst>
              <a:ext uri="{FF2B5EF4-FFF2-40B4-BE49-F238E27FC236}">
                <a16:creationId xmlns:a16="http://schemas.microsoft.com/office/drawing/2014/main" id="{8568DA74-8C03-48D5-B1DD-1A02EC0015BC}"/>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0BF78FAD-2973-4F86-A55D-4EAB21A430E1}"/>
              </a:ext>
            </a:extLst>
          </p:cNvPr>
          <p:cNvSpPr>
            <a:spLocks noGrp="1"/>
          </p:cNvSpPr>
          <p:nvPr>
            <p:ph type="sldNum" sz="quarter" idx="12"/>
          </p:nvPr>
        </p:nvSpPr>
        <p:spPr/>
        <p:txBody>
          <a:bodyPr/>
          <a:lstStyle/>
          <a:p>
            <a:fld id="{0E6D59EA-74EB-4426-9363-A4C6AA2DED66}" type="slidenum">
              <a:rPr lang="en-US" smtClean="0"/>
              <a:t>9</a:t>
            </a:fld>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3EBE3C3-45B6-4B91-B15C-9F362D26B572}"/>
                  </a:ext>
                </a:extLst>
              </p:cNvPr>
              <p:cNvSpPr txBox="1"/>
              <p:nvPr/>
            </p:nvSpPr>
            <p:spPr>
              <a:xfrm>
                <a:off x="4310062" y="4498181"/>
                <a:ext cx="248670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𝑛</m:t>
                              </m:r>
                            </m:sub>
                          </m:sSub>
                        </m:num>
                        <m:den>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den>
                      </m:f>
                    </m:oMath>
                  </m:oMathPara>
                </a14:m>
                <a:endParaRPr lang="zh-CN" altLang="en-US" dirty="0"/>
              </a:p>
            </p:txBody>
          </p:sp>
        </mc:Choice>
        <mc:Fallback xmlns="">
          <p:sp>
            <p:nvSpPr>
              <p:cNvPr id="7" name="文本框 6">
                <a:extLst>
                  <a:ext uri="{FF2B5EF4-FFF2-40B4-BE49-F238E27FC236}">
                    <a16:creationId xmlns:a16="http://schemas.microsoft.com/office/drawing/2014/main" id="{13EBE3C3-45B6-4B91-B15C-9F362D26B572}"/>
                  </a:ext>
                </a:extLst>
              </p:cNvPr>
              <p:cNvSpPr txBox="1">
                <a:spLocks noRot="1" noChangeAspect="1" noMove="1" noResize="1" noEditPoints="1" noAdjustHandles="1" noChangeArrowheads="1" noChangeShapeType="1" noTextEdit="1"/>
              </p:cNvSpPr>
              <p:nvPr/>
            </p:nvSpPr>
            <p:spPr>
              <a:xfrm>
                <a:off x="4310062" y="4498181"/>
                <a:ext cx="2486706" cy="69147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8864568"/>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20530</TotalTime>
  <Words>3227</Words>
  <Application>Microsoft Office PowerPoint</Application>
  <PresentationFormat>宽屏</PresentationFormat>
  <Paragraphs>423</Paragraphs>
  <Slides>44</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44</vt:i4>
      </vt:variant>
    </vt:vector>
  </HeadingPairs>
  <TitlesOfParts>
    <vt:vector size="52" baseType="lpstr">
      <vt:lpstr>等线</vt:lpstr>
      <vt:lpstr>宋体</vt:lpstr>
      <vt:lpstr>Arial</vt:lpstr>
      <vt:lpstr>Calibri</vt:lpstr>
      <vt:lpstr>Calibri Light</vt:lpstr>
      <vt:lpstr>Cambria Math</vt:lpstr>
      <vt:lpstr>Wingdings</vt:lpstr>
      <vt:lpstr>回顾</vt:lpstr>
      <vt:lpstr>Reinforcement Learning</vt:lpstr>
      <vt:lpstr>K-Armed Bandit Problem</vt:lpstr>
      <vt:lpstr>K-Armed Bandit Problem</vt:lpstr>
      <vt:lpstr>K-Armed Bandit Problem</vt:lpstr>
      <vt:lpstr>K-Armed Bandit Problem</vt:lpstr>
      <vt:lpstr>Action-value method</vt:lpstr>
      <vt:lpstr>Action-value method</vt:lpstr>
      <vt:lpstr>Action-value method</vt:lpstr>
      <vt:lpstr>Action-value method</vt:lpstr>
      <vt:lpstr>Action-value method</vt:lpstr>
      <vt:lpstr>K-Armed Bandit Problem</vt:lpstr>
      <vt:lpstr>The 10-armed Testbed</vt:lpstr>
      <vt:lpstr>The 10-armed Testbed</vt:lpstr>
      <vt:lpstr>The nonstationary problem</vt:lpstr>
      <vt:lpstr>Action-value initialization</vt:lpstr>
      <vt:lpstr>Action-value initialization</vt:lpstr>
      <vt:lpstr>Action-value initialization</vt:lpstr>
      <vt:lpstr>Upper-Confidence-Bound action-selection</vt:lpstr>
      <vt:lpstr>Upper-Confidence-Bound action-selection</vt:lpstr>
      <vt:lpstr>Upper-Confidence-Bound action-selection</vt:lpstr>
      <vt:lpstr>Upper-Confidence-Bound action-selection</vt:lpstr>
      <vt:lpstr>Gradient Bandit Algorithms</vt:lpstr>
      <vt:lpstr>Gradient Bandit Algorithms</vt:lpstr>
      <vt:lpstr>Gradient Bandit Algorithms</vt:lpstr>
      <vt:lpstr>Finite Markov Decision Process</vt:lpstr>
      <vt:lpstr>Markov Decision Process Definition</vt:lpstr>
      <vt:lpstr>Markov Decision Process Definition</vt:lpstr>
      <vt:lpstr>Markov Decision Process Definition</vt:lpstr>
      <vt:lpstr>Transition function</vt:lpstr>
      <vt:lpstr>Transition function</vt:lpstr>
      <vt:lpstr>Transition function</vt:lpstr>
      <vt:lpstr>Reward function</vt:lpstr>
      <vt:lpstr>Applications and implications</vt:lpstr>
      <vt:lpstr>Defining goals and rewards</vt:lpstr>
      <vt:lpstr>Defining goals and rewards</vt:lpstr>
      <vt:lpstr>Defining goals and rewards</vt:lpstr>
      <vt:lpstr>Defining goals and rewards</vt:lpstr>
      <vt:lpstr>Cumulative rewards</vt:lpstr>
      <vt:lpstr>Cumulative rewards</vt:lpstr>
      <vt:lpstr>Cumulative rewards</vt:lpstr>
      <vt:lpstr>Cumulative rewards</vt:lpstr>
      <vt:lpstr>Cumulative rewards</vt:lpstr>
      <vt:lpstr>Cumulative rewards</vt:lpstr>
      <vt:lpstr>Cumulative rewards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 reduction and PCA</dc:title>
  <dc:creator>Ying Shen</dc:creator>
  <cp:lastModifiedBy>Ying SHEN</cp:lastModifiedBy>
  <cp:revision>507</cp:revision>
  <dcterms:created xsi:type="dcterms:W3CDTF">2016-08-29T02:36:13Z</dcterms:created>
  <dcterms:modified xsi:type="dcterms:W3CDTF">2024-07-31T08:57:35Z</dcterms:modified>
</cp:coreProperties>
</file>